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3" r:id="rId3"/>
    <p:sldId id="262" r:id="rId4"/>
    <p:sldId id="258" r:id="rId5"/>
    <p:sldId id="259" r:id="rId6"/>
    <p:sldId id="260" r:id="rId7"/>
    <p:sldId id="261" r:id="rId8"/>
    <p:sldId id="266" r:id="rId9"/>
    <p:sldId id="265" r:id="rId10"/>
    <p:sldId id="267" r:id="rId11"/>
    <p:sldId id="264" r:id="rId12"/>
    <p:sldId id="268" r:id="rId13"/>
    <p:sldId id="269" r:id="rId14"/>
    <p:sldId id="279" r:id="rId15"/>
    <p:sldId id="270" r:id="rId16"/>
    <p:sldId id="288" r:id="rId17"/>
    <p:sldId id="272" r:id="rId18"/>
    <p:sldId id="293" r:id="rId19"/>
    <p:sldId id="295" r:id="rId20"/>
    <p:sldId id="274" r:id="rId21"/>
    <p:sldId id="294" r:id="rId22"/>
    <p:sldId id="286" r:id="rId23"/>
    <p:sldId id="289" r:id="rId24"/>
    <p:sldId id="284" r:id="rId25"/>
    <p:sldId id="285" r:id="rId26"/>
    <p:sldId id="271" r:id="rId27"/>
    <p:sldId id="273" r:id="rId28"/>
    <p:sldId id="281" r:id="rId29"/>
    <p:sldId id="283" r:id="rId30"/>
    <p:sldId id="275" r:id="rId31"/>
    <p:sldId id="277" r:id="rId32"/>
    <p:sldId id="276" r:id="rId33"/>
    <p:sldId id="292" r:id="rId34"/>
    <p:sldId id="291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/>
    <p:restoredTop sz="78438"/>
  </p:normalViewPr>
  <p:slideViewPr>
    <p:cSldViewPr snapToGrid="0">
      <p:cViewPr>
        <p:scale>
          <a:sx n="142" d="100"/>
          <a:sy n="142" d="100"/>
        </p:scale>
        <p:origin x="1432" y="-2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80427-2A72-BB41-B8D3-341B4081CC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37DAAC9-BCB4-8C4E-99A6-41F4B4F1C1F5}">
      <dgm:prSet phldrT="[텍스트]"/>
      <dgm:spPr/>
      <dgm:t>
        <a:bodyPr/>
        <a:lstStyle/>
        <a:p>
          <a:pPr latinLnBrk="1"/>
          <a:r>
            <a:rPr lang="en-US" altLang="ko-KR" dirty="0"/>
            <a:t>YOLO</a:t>
          </a:r>
          <a:br>
            <a:rPr lang="en-US" altLang="ko-KR" dirty="0"/>
          </a:br>
          <a:r>
            <a:rPr lang="en-US" altLang="ko-KR" dirty="0"/>
            <a:t>(2015)</a:t>
          </a:r>
          <a:endParaRPr lang="ko-KR" altLang="en-US" dirty="0"/>
        </a:p>
      </dgm:t>
    </dgm:pt>
    <dgm:pt modelId="{2DE18DD5-DE89-0A4F-9941-78FCABBBCDAA}" type="par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0D391943-DC98-994D-B7B4-72F0FD3BFD6F}" type="sib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D1C1DAC4-837C-CF4A-8C64-9FC39D1849AD}">
      <dgm:prSet phldrT="[텍스트]"/>
      <dgm:spPr/>
      <dgm:t>
        <a:bodyPr/>
        <a:lstStyle/>
        <a:p>
          <a:pPr latinLnBrk="1"/>
          <a:r>
            <a:rPr lang="en-US" altLang="ko-KR" dirty="0"/>
            <a:t>YOLO-v2</a:t>
          </a:r>
          <a:br>
            <a:rPr lang="en-US" altLang="ko-KR" dirty="0"/>
          </a:br>
          <a:r>
            <a:rPr lang="en-US" altLang="ko-KR" dirty="0"/>
            <a:t>(2016)</a:t>
          </a:r>
          <a:endParaRPr lang="ko-KR" altLang="en-US" dirty="0"/>
        </a:p>
      </dgm:t>
    </dgm:pt>
    <dgm:pt modelId="{5377BF8C-084A-4A45-BC93-98AAEEC56C8E}" type="parTrans" cxnId="{33285355-9400-5241-A667-90B17764EB78}">
      <dgm:prSet/>
      <dgm:spPr/>
      <dgm:t>
        <a:bodyPr/>
        <a:lstStyle/>
        <a:p>
          <a:pPr latinLnBrk="1"/>
          <a:endParaRPr lang="ko-KR" altLang="en-US"/>
        </a:p>
      </dgm:t>
    </dgm:pt>
    <dgm:pt modelId="{207134EF-CA0A-2642-B9FA-970599981CCE}" type="sibTrans" cxnId="{33285355-9400-5241-A667-90B17764EB78}">
      <dgm:prSet/>
      <dgm:spPr/>
      <dgm:t>
        <a:bodyPr/>
        <a:lstStyle/>
        <a:p>
          <a:pPr latinLnBrk="1"/>
          <a:endParaRPr lang="ko-KR" altLang="en-US"/>
        </a:p>
      </dgm:t>
    </dgm:pt>
    <dgm:pt modelId="{5CC3B996-5B04-B142-A658-5289B28D4F44}">
      <dgm:prSet phldrT="[텍스트]"/>
      <dgm:spPr/>
      <dgm:t>
        <a:bodyPr/>
        <a:lstStyle/>
        <a:p>
          <a:pPr latinLnBrk="1"/>
          <a:r>
            <a:rPr lang="en-US" altLang="ko-KR" dirty="0"/>
            <a:t>YOLO-v3</a:t>
          </a:r>
          <a:br>
            <a:rPr lang="en-US" altLang="ko-KR" dirty="0"/>
          </a:br>
          <a:r>
            <a:rPr lang="en-US" altLang="ko-KR" dirty="0"/>
            <a:t>(2018)</a:t>
          </a:r>
          <a:endParaRPr lang="ko-KR" altLang="en-US" dirty="0"/>
        </a:p>
      </dgm:t>
    </dgm:pt>
    <dgm:pt modelId="{817C70D2-5901-6142-94F3-988A26DA4C5D}" type="par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29AD902F-E509-E94B-8D02-1DF2A4466F93}" type="sib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55897657-1D48-814D-B858-5EBAC70267F6}">
      <dgm:prSet phldrT="[텍스트]"/>
      <dgm:spPr/>
      <dgm:t>
        <a:bodyPr/>
        <a:lstStyle/>
        <a:p>
          <a:pPr latinLnBrk="1"/>
          <a:r>
            <a:rPr lang="en-US" altLang="ko-KR" dirty="0"/>
            <a:t>YOLO-v4</a:t>
          </a:r>
          <a:br>
            <a:rPr lang="en-US" altLang="ko-KR" dirty="0"/>
          </a:br>
          <a:r>
            <a:rPr lang="en-US" altLang="ko-KR" dirty="0"/>
            <a:t>(2019)</a:t>
          </a:r>
          <a:endParaRPr lang="ko-KR" altLang="en-US" dirty="0"/>
        </a:p>
      </dgm:t>
    </dgm:pt>
    <dgm:pt modelId="{DCFCC0D7-1E93-9247-B86E-6A24CD010F75}" type="parTrans" cxnId="{ED50F1EF-9485-C44C-8B58-CF6093152DF9}">
      <dgm:prSet/>
      <dgm:spPr/>
      <dgm:t>
        <a:bodyPr/>
        <a:lstStyle/>
        <a:p>
          <a:pPr latinLnBrk="1"/>
          <a:endParaRPr lang="ko-KR" altLang="en-US"/>
        </a:p>
      </dgm:t>
    </dgm:pt>
    <dgm:pt modelId="{899FB033-F927-F54D-9A29-24DF086FE567}" type="sibTrans" cxnId="{ED50F1EF-9485-C44C-8B58-CF6093152DF9}">
      <dgm:prSet/>
      <dgm:spPr/>
      <dgm:t>
        <a:bodyPr/>
        <a:lstStyle/>
        <a:p>
          <a:pPr latinLnBrk="1"/>
          <a:endParaRPr lang="ko-KR" altLang="en-US"/>
        </a:p>
      </dgm:t>
    </dgm:pt>
    <dgm:pt modelId="{AC07A00F-8E4F-784B-816E-32BC88DF30D8}">
      <dgm:prSet phldrT="[텍스트]"/>
      <dgm:spPr/>
      <dgm:t>
        <a:bodyPr/>
        <a:lstStyle/>
        <a:p>
          <a:pPr latinLnBrk="1"/>
          <a:r>
            <a:rPr lang="en-US" altLang="ko-KR" dirty="0"/>
            <a:t>YOLO-v5</a:t>
          </a:r>
          <a:br>
            <a:rPr lang="en-US" altLang="ko-KR" dirty="0"/>
          </a:br>
          <a:r>
            <a:rPr lang="en-US" altLang="ko-KR" dirty="0"/>
            <a:t>(2020)</a:t>
          </a:r>
          <a:endParaRPr lang="ko-KR" altLang="en-US" dirty="0"/>
        </a:p>
      </dgm:t>
    </dgm:pt>
    <dgm:pt modelId="{49314D47-6D7E-9344-B64C-0B74BE3941E8}" type="parTrans" cxnId="{7DF7B330-E068-F64A-9076-DA78FB2BD68C}">
      <dgm:prSet/>
      <dgm:spPr/>
      <dgm:t>
        <a:bodyPr/>
        <a:lstStyle/>
        <a:p>
          <a:pPr latinLnBrk="1"/>
          <a:endParaRPr lang="ko-KR" altLang="en-US"/>
        </a:p>
      </dgm:t>
    </dgm:pt>
    <dgm:pt modelId="{A26F2F03-D59B-5844-A49F-FB4131F16526}" type="sibTrans" cxnId="{7DF7B330-E068-F64A-9076-DA78FB2BD68C}">
      <dgm:prSet/>
      <dgm:spPr/>
      <dgm:t>
        <a:bodyPr/>
        <a:lstStyle/>
        <a:p>
          <a:pPr latinLnBrk="1"/>
          <a:endParaRPr lang="ko-KR" altLang="en-US"/>
        </a:p>
      </dgm:t>
    </dgm:pt>
    <dgm:pt modelId="{25F6EB1A-AB18-6D42-82C3-69B0B356D96D}" type="pres">
      <dgm:prSet presAssocID="{2FF80427-2A72-BB41-B8D3-341B4081CCE2}" presName="Name0" presStyleCnt="0">
        <dgm:presLayoutVars>
          <dgm:dir/>
          <dgm:resizeHandles val="exact"/>
        </dgm:presLayoutVars>
      </dgm:prSet>
      <dgm:spPr/>
    </dgm:pt>
    <dgm:pt modelId="{95E1DFDF-872A-9641-A875-90EC9670C1CE}" type="pres">
      <dgm:prSet presAssocID="{F37DAAC9-BCB4-8C4E-99A6-41F4B4F1C1F5}" presName="node" presStyleLbl="node1" presStyleIdx="0" presStyleCnt="5">
        <dgm:presLayoutVars>
          <dgm:bulletEnabled val="1"/>
        </dgm:presLayoutVars>
      </dgm:prSet>
      <dgm:spPr/>
    </dgm:pt>
    <dgm:pt modelId="{E886D351-9F6C-0140-B4C4-C79FF4F6AE16}" type="pres">
      <dgm:prSet presAssocID="{0D391943-DC98-994D-B7B4-72F0FD3BFD6F}" presName="sibTrans" presStyleLbl="sibTrans2D1" presStyleIdx="0" presStyleCnt="4"/>
      <dgm:spPr/>
    </dgm:pt>
    <dgm:pt modelId="{D699C847-4751-8E46-B5A2-9B5AC13428FD}" type="pres">
      <dgm:prSet presAssocID="{0D391943-DC98-994D-B7B4-72F0FD3BFD6F}" presName="connectorText" presStyleLbl="sibTrans2D1" presStyleIdx="0" presStyleCnt="4"/>
      <dgm:spPr/>
    </dgm:pt>
    <dgm:pt modelId="{9A3AEFB0-CB8B-D942-A30F-5DE051C862AA}" type="pres">
      <dgm:prSet presAssocID="{D1C1DAC4-837C-CF4A-8C64-9FC39D1849AD}" presName="node" presStyleLbl="node1" presStyleIdx="1" presStyleCnt="5">
        <dgm:presLayoutVars>
          <dgm:bulletEnabled val="1"/>
        </dgm:presLayoutVars>
      </dgm:prSet>
      <dgm:spPr/>
    </dgm:pt>
    <dgm:pt modelId="{E88E62E1-E81B-EE46-9904-70EBFB00B224}" type="pres">
      <dgm:prSet presAssocID="{207134EF-CA0A-2642-B9FA-970599981CCE}" presName="sibTrans" presStyleLbl="sibTrans2D1" presStyleIdx="1" presStyleCnt="4"/>
      <dgm:spPr/>
    </dgm:pt>
    <dgm:pt modelId="{4F6578CF-A08C-5C4A-9DCE-6F254C1DAB2D}" type="pres">
      <dgm:prSet presAssocID="{207134EF-CA0A-2642-B9FA-970599981CCE}" presName="connectorText" presStyleLbl="sibTrans2D1" presStyleIdx="1" presStyleCnt="4"/>
      <dgm:spPr/>
    </dgm:pt>
    <dgm:pt modelId="{A8F6ACC1-EF03-334B-8038-A5D437087300}" type="pres">
      <dgm:prSet presAssocID="{5CC3B996-5B04-B142-A658-5289B28D4F44}" presName="node" presStyleLbl="node1" presStyleIdx="2" presStyleCnt="5">
        <dgm:presLayoutVars>
          <dgm:bulletEnabled val="1"/>
        </dgm:presLayoutVars>
      </dgm:prSet>
      <dgm:spPr/>
    </dgm:pt>
    <dgm:pt modelId="{72ECC854-1D75-614D-AB57-61F61C5788D0}" type="pres">
      <dgm:prSet presAssocID="{29AD902F-E509-E94B-8D02-1DF2A4466F93}" presName="sibTrans" presStyleLbl="sibTrans2D1" presStyleIdx="2" presStyleCnt="4"/>
      <dgm:spPr/>
    </dgm:pt>
    <dgm:pt modelId="{196FA8B6-F89E-C448-9366-84EB2958673F}" type="pres">
      <dgm:prSet presAssocID="{29AD902F-E509-E94B-8D02-1DF2A4466F93}" presName="connectorText" presStyleLbl="sibTrans2D1" presStyleIdx="2" presStyleCnt="4"/>
      <dgm:spPr/>
    </dgm:pt>
    <dgm:pt modelId="{05BF50DF-AA6E-1D41-BDC4-E5F397DC6778}" type="pres">
      <dgm:prSet presAssocID="{55897657-1D48-814D-B858-5EBAC70267F6}" presName="node" presStyleLbl="node1" presStyleIdx="3" presStyleCnt="5">
        <dgm:presLayoutVars>
          <dgm:bulletEnabled val="1"/>
        </dgm:presLayoutVars>
      </dgm:prSet>
      <dgm:spPr/>
    </dgm:pt>
    <dgm:pt modelId="{6F925B2E-5E64-B342-ABD9-50DBA183BEE3}" type="pres">
      <dgm:prSet presAssocID="{899FB033-F927-F54D-9A29-24DF086FE567}" presName="sibTrans" presStyleLbl="sibTrans2D1" presStyleIdx="3" presStyleCnt="4"/>
      <dgm:spPr/>
    </dgm:pt>
    <dgm:pt modelId="{F318E0DA-783B-A846-80FB-8794DAA19B0E}" type="pres">
      <dgm:prSet presAssocID="{899FB033-F927-F54D-9A29-24DF086FE567}" presName="connectorText" presStyleLbl="sibTrans2D1" presStyleIdx="3" presStyleCnt="4"/>
      <dgm:spPr/>
    </dgm:pt>
    <dgm:pt modelId="{7A97E240-0F91-9243-A80E-AD9074B72248}" type="pres">
      <dgm:prSet presAssocID="{AC07A00F-8E4F-784B-816E-32BC88DF30D8}" presName="node" presStyleLbl="node1" presStyleIdx="4" presStyleCnt="5">
        <dgm:presLayoutVars>
          <dgm:bulletEnabled val="1"/>
        </dgm:presLayoutVars>
      </dgm:prSet>
      <dgm:spPr/>
    </dgm:pt>
  </dgm:ptLst>
  <dgm:cxnLst>
    <dgm:cxn modelId="{9B779900-FE24-044D-99CA-70ED599505DD}" srcId="{2FF80427-2A72-BB41-B8D3-341B4081CCE2}" destId="{5CC3B996-5B04-B142-A658-5289B28D4F44}" srcOrd="2" destOrd="0" parTransId="{817C70D2-5901-6142-94F3-988A26DA4C5D}" sibTransId="{29AD902F-E509-E94B-8D02-1DF2A4466F93}"/>
    <dgm:cxn modelId="{990A1707-8B5C-ED44-8A08-DF809635C76C}" type="presOf" srcId="{D1C1DAC4-837C-CF4A-8C64-9FC39D1849AD}" destId="{9A3AEFB0-CB8B-D942-A30F-5DE051C862AA}" srcOrd="0" destOrd="0" presId="urn:microsoft.com/office/officeart/2005/8/layout/process1"/>
    <dgm:cxn modelId="{9A0E501C-006D-F044-9D56-61B2D0F02F40}" type="presOf" srcId="{899FB033-F927-F54D-9A29-24DF086FE567}" destId="{F318E0DA-783B-A846-80FB-8794DAA19B0E}" srcOrd="1" destOrd="0" presId="urn:microsoft.com/office/officeart/2005/8/layout/process1"/>
    <dgm:cxn modelId="{AEBB001E-E86F-2145-875A-A16BF2FB5394}" type="presOf" srcId="{207134EF-CA0A-2642-B9FA-970599981CCE}" destId="{E88E62E1-E81B-EE46-9904-70EBFB00B224}" srcOrd="0" destOrd="0" presId="urn:microsoft.com/office/officeart/2005/8/layout/process1"/>
    <dgm:cxn modelId="{1CDEE223-28E3-BF4E-9E57-D689A08D855F}" type="presOf" srcId="{0D391943-DC98-994D-B7B4-72F0FD3BFD6F}" destId="{D699C847-4751-8E46-B5A2-9B5AC13428FD}" srcOrd="1" destOrd="0" presId="urn:microsoft.com/office/officeart/2005/8/layout/process1"/>
    <dgm:cxn modelId="{6A47372B-EFE8-1C48-B6A9-ABE987A71497}" type="presOf" srcId="{F37DAAC9-BCB4-8C4E-99A6-41F4B4F1C1F5}" destId="{95E1DFDF-872A-9641-A875-90EC9670C1CE}" srcOrd="0" destOrd="0" presId="urn:microsoft.com/office/officeart/2005/8/layout/process1"/>
    <dgm:cxn modelId="{7DF7B330-E068-F64A-9076-DA78FB2BD68C}" srcId="{2FF80427-2A72-BB41-B8D3-341B4081CCE2}" destId="{AC07A00F-8E4F-784B-816E-32BC88DF30D8}" srcOrd="4" destOrd="0" parTransId="{49314D47-6D7E-9344-B64C-0B74BE3941E8}" sibTransId="{A26F2F03-D59B-5844-A49F-FB4131F16526}"/>
    <dgm:cxn modelId="{33285355-9400-5241-A667-90B17764EB78}" srcId="{2FF80427-2A72-BB41-B8D3-341B4081CCE2}" destId="{D1C1DAC4-837C-CF4A-8C64-9FC39D1849AD}" srcOrd="1" destOrd="0" parTransId="{5377BF8C-084A-4A45-BC93-98AAEEC56C8E}" sibTransId="{207134EF-CA0A-2642-B9FA-970599981CCE}"/>
    <dgm:cxn modelId="{7F02F360-AE6D-AA47-A6A3-14B82C2818BB}" type="presOf" srcId="{207134EF-CA0A-2642-B9FA-970599981CCE}" destId="{4F6578CF-A08C-5C4A-9DCE-6F254C1DAB2D}" srcOrd="1" destOrd="0" presId="urn:microsoft.com/office/officeart/2005/8/layout/process1"/>
    <dgm:cxn modelId="{3EEEA468-E85B-8749-B307-B5FB55BD0B22}" srcId="{2FF80427-2A72-BB41-B8D3-341B4081CCE2}" destId="{F37DAAC9-BCB4-8C4E-99A6-41F4B4F1C1F5}" srcOrd="0" destOrd="0" parTransId="{2DE18DD5-DE89-0A4F-9941-78FCABBBCDAA}" sibTransId="{0D391943-DC98-994D-B7B4-72F0FD3BFD6F}"/>
    <dgm:cxn modelId="{15A65B69-FCE7-A249-88F7-8CA2D7EEE202}" type="presOf" srcId="{0D391943-DC98-994D-B7B4-72F0FD3BFD6F}" destId="{E886D351-9F6C-0140-B4C4-C79FF4F6AE16}" srcOrd="0" destOrd="0" presId="urn:microsoft.com/office/officeart/2005/8/layout/process1"/>
    <dgm:cxn modelId="{EE97676A-85CE-4B43-9ADC-8AB474DF1734}" type="presOf" srcId="{55897657-1D48-814D-B858-5EBAC70267F6}" destId="{05BF50DF-AA6E-1D41-BDC4-E5F397DC6778}" srcOrd="0" destOrd="0" presId="urn:microsoft.com/office/officeart/2005/8/layout/process1"/>
    <dgm:cxn modelId="{E1A2EF84-FE63-8844-A49E-EBE24C768923}" type="presOf" srcId="{29AD902F-E509-E94B-8D02-1DF2A4466F93}" destId="{72ECC854-1D75-614D-AB57-61F61C5788D0}" srcOrd="0" destOrd="0" presId="urn:microsoft.com/office/officeart/2005/8/layout/process1"/>
    <dgm:cxn modelId="{FC5F3CA8-5BB7-4442-8862-19ED40E1C01F}" type="presOf" srcId="{29AD902F-E509-E94B-8D02-1DF2A4466F93}" destId="{196FA8B6-F89E-C448-9366-84EB2958673F}" srcOrd="1" destOrd="0" presId="urn:microsoft.com/office/officeart/2005/8/layout/process1"/>
    <dgm:cxn modelId="{2D32D9C8-88FC-4947-B10F-764C91216960}" type="presOf" srcId="{5CC3B996-5B04-B142-A658-5289B28D4F44}" destId="{A8F6ACC1-EF03-334B-8038-A5D437087300}" srcOrd="0" destOrd="0" presId="urn:microsoft.com/office/officeart/2005/8/layout/process1"/>
    <dgm:cxn modelId="{139D1ED1-3982-2B41-9104-83E6EF56526D}" type="presOf" srcId="{899FB033-F927-F54D-9A29-24DF086FE567}" destId="{6F925B2E-5E64-B342-ABD9-50DBA183BEE3}" srcOrd="0" destOrd="0" presId="urn:microsoft.com/office/officeart/2005/8/layout/process1"/>
    <dgm:cxn modelId="{EBD04BEC-9F6B-D74D-BCF8-E0C12ECC7319}" type="presOf" srcId="{2FF80427-2A72-BB41-B8D3-341B4081CCE2}" destId="{25F6EB1A-AB18-6D42-82C3-69B0B356D96D}" srcOrd="0" destOrd="0" presId="urn:microsoft.com/office/officeart/2005/8/layout/process1"/>
    <dgm:cxn modelId="{ED50F1EF-9485-C44C-8B58-CF6093152DF9}" srcId="{2FF80427-2A72-BB41-B8D3-341B4081CCE2}" destId="{55897657-1D48-814D-B858-5EBAC70267F6}" srcOrd="3" destOrd="0" parTransId="{DCFCC0D7-1E93-9247-B86E-6A24CD010F75}" sibTransId="{899FB033-F927-F54D-9A29-24DF086FE567}"/>
    <dgm:cxn modelId="{208BB8F7-BE95-DB49-AF74-5C6537F17811}" type="presOf" srcId="{AC07A00F-8E4F-784B-816E-32BC88DF30D8}" destId="{7A97E240-0F91-9243-A80E-AD9074B72248}" srcOrd="0" destOrd="0" presId="urn:microsoft.com/office/officeart/2005/8/layout/process1"/>
    <dgm:cxn modelId="{44005ED2-08A8-FB48-A746-9768521D79C2}" type="presParOf" srcId="{25F6EB1A-AB18-6D42-82C3-69B0B356D96D}" destId="{95E1DFDF-872A-9641-A875-90EC9670C1CE}" srcOrd="0" destOrd="0" presId="urn:microsoft.com/office/officeart/2005/8/layout/process1"/>
    <dgm:cxn modelId="{56CCEBF8-71E4-E048-9A55-C7EC409AA37D}" type="presParOf" srcId="{25F6EB1A-AB18-6D42-82C3-69B0B356D96D}" destId="{E886D351-9F6C-0140-B4C4-C79FF4F6AE16}" srcOrd="1" destOrd="0" presId="urn:microsoft.com/office/officeart/2005/8/layout/process1"/>
    <dgm:cxn modelId="{0E7DDBEB-E4BD-4C44-9163-A0B6912D3F86}" type="presParOf" srcId="{E886D351-9F6C-0140-B4C4-C79FF4F6AE16}" destId="{D699C847-4751-8E46-B5A2-9B5AC13428FD}" srcOrd="0" destOrd="0" presId="urn:microsoft.com/office/officeart/2005/8/layout/process1"/>
    <dgm:cxn modelId="{59627447-3E3A-3946-AE64-22E3C60726C3}" type="presParOf" srcId="{25F6EB1A-AB18-6D42-82C3-69B0B356D96D}" destId="{9A3AEFB0-CB8B-D942-A30F-5DE051C862AA}" srcOrd="2" destOrd="0" presId="urn:microsoft.com/office/officeart/2005/8/layout/process1"/>
    <dgm:cxn modelId="{6930EBAB-6688-7A49-A452-749B01F931E4}" type="presParOf" srcId="{25F6EB1A-AB18-6D42-82C3-69B0B356D96D}" destId="{E88E62E1-E81B-EE46-9904-70EBFB00B224}" srcOrd="3" destOrd="0" presId="urn:microsoft.com/office/officeart/2005/8/layout/process1"/>
    <dgm:cxn modelId="{04B9A7A3-6CDA-B540-AC15-61BB5A3FC030}" type="presParOf" srcId="{E88E62E1-E81B-EE46-9904-70EBFB00B224}" destId="{4F6578CF-A08C-5C4A-9DCE-6F254C1DAB2D}" srcOrd="0" destOrd="0" presId="urn:microsoft.com/office/officeart/2005/8/layout/process1"/>
    <dgm:cxn modelId="{AE782648-7C8D-1748-A188-5639EAA5AD26}" type="presParOf" srcId="{25F6EB1A-AB18-6D42-82C3-69B0B356D96D}" destId="{A8F6ACC1-EF03-334B-8038-A5D437087300}" srcOrd="4" destOrd="0" presId="urn:microsoft.com/office/officeart/2005/8/layout/process1"/>
    <dgm:cxn modelId="{C813E4A8-DEF6-2B4B-8B82-77213B9138F8}" type="presParOf" srcId="{25F6EB1A-AB18-6D42-82C3-69B0B356D96D}" destId="{72ECC854-1D75-614D-AB57-61F61C5788D0}" srcOrd="5" destOrd="0" presId="urn:microsoft.com/office/officeart/2005/8/layout/process1"/>
    <dgm:cxn modelId="{F219B989-5DA0-E046-8730-DA784F82E252}" type="presParOf" srcId="{72ECC854-1D75-614D-AB57-61F61C5788D0}" destId="{196FA8B6-F89E-C448-9366-84EB2958673F}" srcOrd="0" destOrd="0" presId="urn:microsoft.com/office/officeart/2005/8/layout/process1"/>
    <dgm:cxn modelId="{19E8A436-5DF1-C041-B2FC-83F2A97AEAF0}" type="presParOf" srcId="{25F6EB1A-AB18-6D42-82C3-69B0B356D96D}" destId="{05BF50DF-AA6E-1D41-BDC4-E5F397DC6778}" srcOrd="6" destOrd="0" presId="urn:microsoft.com/office/officeart/2005/8/layout/process1"/>
    <dgm:cxn modelId="{277E6455-6E31-D548-9A6F-4537983E19A7}" type="presParOf" srcId="{25F6EB1A-AB18-6D42-82C3-69B0B356D96D}" destId="{6F925B2E-5E64-B342-ABD9-50DBA183BEE3}" srcOrd="7" destOrd="0" presId="urn:microsoft.com/office/officeart/2005/8/layout/process1"/>
    <dgm:cxn modelId="{2A93EC32-43B8-2741-919A-0AE47E108383}" type="presParOf" srcId="{6F925B2E-5E64-B342-ABD9-50DBA183BEE3}" destId="{F318E0DA-783B-A846-80FB-8794DAA19B0E}" srcOrd="0" destOrd="0" presId="urn:microsoft.com/office/officeart/2005/8/layout/process1"/>
    <dgm:cxn modelId="{EBF86379-8753-1348-8315-0F11000F2000}" type="presParOf" srcId="{25F6EB1A-AB18-6D42-82C3-69B0B356D96D}" destId="{7A97E240-0F91-9243-A80E-AD9074B7224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80427-2A72-BB41-B8D3-341B4081CC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37DAAC9-BCB4-8C4E-99A6-41F4B4F1C1F5}">
      <dgm:prSet phldrT="[텍스트]"/>
      <dgm:spPr/>
      <dgm:t>
        <a:bodyPr/>
        <a:lstStyle/>
        <a:p>
          <a:pPr latinLnBrk="1"/>
          <a:r>
            <a:rPr lang="en-US" altLang="ko-KR" dirty="0"/>
            <a:t>YOLOX, YOLO-v6, YOLOR, PPYOLO</a:t>
          </a:r>
          <a:br>
            <a:rPr lang="en-US" altLang="ko-KR" dirty="0"/>
          </a:br>
          <a:r>
            <a:rPr lang="en-US" altLang="ko-KR" dirty="0"/>
            <a:t>(2021)</a:t>
          </a:r>
          <a:endParaRPr lang="ko-KR" altLang="en-US" dirty="0"/>
        </a:p>
      </dgm:t>
    </dgm:pt>
    <dgm:pt modelId="{2DE18DD5-DE89-0A4F-9941-78FCABBBCDAA}" type="par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0D391943-DC98-994D-B7B4-72F0FD3BFD6F}" type="sib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5CC3B996-5B04-B142-A658-5289B28D4F44}">
      <dgm:prSet phldrT="[텍스트]" custT="1"/>
      <dgm:spPr/>
      <dgm:t>
        <a:bodyPr/>
        <a:lstStyle/>
        <a:p>
          <a:pPr latinLnBrk="1"/>
          <a:r>
            <a:rPr lang="en-US" altLang="ko-KR" sz="1900" dirty="0"/>
            <a:t>YOLO-v7(</a:t>
          </a:r>
          <a:r>
            <a:rPr lang="en-US" altLang="ko-KR" sz="1900" dirty="0" err="1"/>
            <a:t>Detectron</a:t>
          </a:r>
          <a:r>
            <a:rPr lang="en-US" altLang="ko-KR" sz="1900" dirty="0"/>
            <a:t> based, No paper), </a:t>
          </a:r>
          <a:r>
            <a:rPr lang="en-US" altLang="ko-KR" sz="2400" dirty="0">
              <a:solidFill>
                <a:srgbClr val="FFFF00"/>
              </a:solidFill>
            </a:rPr>
            <a:t>YOLO-v7(Official)</a:t>
          </a:r>
          <a:br>
            <a:rPr lang="en-US" altLang="ko-KR" sz="2400" dirty="0">
              <a:solidFill>
                <a:srgbClr val="FFFF00"/>
              </a:solidFill>
            </a:rPr>
          </a:br>
          <a:r>
            <a:rPr lang="en-US" altLang="ko-KR" sz="1900" dirty="0"/>
            <a:t>(2022)</a:t>
          </a:r>
          <a:endParaRPr lang="ko-KR" altLang="en-US" sz="1900" dirty="0"/>
        </a:p>
      </dgm:t>
    </dgm:pt>
    <dgm:pt modelId="{29AD902F-E509-E94B-8D02-1DF2A4466F93}" type="sib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817C70D2-5901-6142-94F3-988A26DA4C5D}" type="par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25F6EB1A-AB18-6D42-82C3-69B0B356D96D}" type="pres">
      <dgm:prSet presAssocID="{2FF80427-2A72-BB41-B8D3-341B4081CCE2}" presName="Name0" presStyleCnt="0">
        <dgm:presLayoutVars>
          <dgm:dir/>
          <dgm:resizeHandles val="exact"/>
        </dgm:presLayoutVars>
      </dgm:prSet>
      <dgm:spPr/>
    </dgm:pt>
    <dgm:pt modelId="{95E1DFDF-872A-9641-A875-90EC9670C1CE}" type="pres">
      <dgm:prSet presAssocID="{F37DAAC9-BCB4-8C4E-99A6-41F4B4F1C1F5}" presName="node" presStyleLbl="node1" presStyleIdx="0" presStyleCnt="2" custScaleX="243750">
        <dgm:presLayoutVars>
          <dgm:bulletEnabled val="1"/>
        </dgm:presLayoutVars>
      </dgm:prSet>
      <dgm:spPr/>
    </dgm:pt>
    <dgm:pt modelId="{E886D351-9F6C-0140-B4C4-C79FF4F6AE16}" type="pres">
      <dgm:prSet presAssocID="{0D391943-DC98-994D-B7B4-72F0FD3BFD6F}" presName="sibTrans" presStyleLbl="sibTrans2D1" presStyleIdx="0" presStyleCnt="1"/>
      <dgm:spPr/>
    </dgm:pt>
    <dgm:pt modelId="{D699C847-4751-8E46-B5A2-9B5AC13428FD}" type="pres">
      <dgm:prSet presAssocID="{0D391943-DC98-994D-B7B4-72F0FD3BFD6F}" presName="connectorText" presStyleLbl="sibTrans2D1" presStyleIdx="0" presStyleCnt="1"/>
      <dgm:spPr/>
    </dgm:pt>
    <dgm:pt modelId="{A8F6ACC1-EF03-334B-8038-A5D437087300}" type="pres">
      <dgm:prSet presAssocID="{5CC3B996-5B04-B142-A658-5289B28D4F44}" presName="node" presStyleLbl="node1" presStyleIdx="1" presStyleCnt="2" custScaleX="365334">
        <dgm:presLayoutVars>
          <dgm:bulletEnabled val="1"/>
        </dgm:presLayoutVars>
      </dgm:prSet>
      <dgm:spPr/>
    </dgm:pt>
  </dgm:ptLst>
  <dgm:cxnLst>
    <dgm:cxn modelId="{9B779900-FE24-044D-99CA-70ED599505DD}" srcId="{2FF80427-2A72-BB41-B8D3-341B4081CCE2}" destId="{5CC3B996-5B04-B142-A658-5289B28D4F44}" srcOrd="1" destOrd="0" parTransId="{817C70D2-5901-6142-94F3-988A26DA4C5D}" sibTransId="{29AD902F-E509-E94B-8D02-1DF2A4466F93}"/>
    <dgm:cxn modelId="{1CDEE223-28E3-BF4E-9E57-D689A08D855F}" type="presOf" srcId="{0D391943-DC98-994D-B7B4-72F0FD3BFD6F}" destId="{D699C847-4751-8E46-B5A2-9B5AC13428FD}" srcOrd="1" destOrd="0" presId="urn:microsoft.com/office/officeart/2005/8/layout/process1"/>
    <dgm:cxn modelId="{6A47372B-EFE8-1C48-B6A9-ABE987A71497}" type="presOf" srcId="{F37DAAC9-BCB4-8C4E-99A6-41F4B4F1C1F5}" destId="{95E1DFDF-872A-9641-A875-90EC9670C1CE}" srcOrd="0" destOrd="0" presId="urn:microsoft.com/office/officeart/2005/8/layout/process1"/>
    <dgm:cxn modelId="{3EEEA468-E85B-8749-B307-B5FB55BD0B22}" srcId="{2FF80427-2A72-BB41-B8D3-341B4081CCE2}" destId="{F37DAAC9-BCB4-8C4E-99A6-41F4B4F1C1F5}" srcOrd="0" destOrd="0" parTransId="{2DE18DD5-DE89-0A4F-9941-78FCABBBCDAA}" sibTransId="{0D391943-DC98-994D-B7B4-72F0FD3BFD6F}"/>
    <dgm:cxn modelId="{15A65B69-FCE7-A249-88F7-8CA2D7EEE202}" type="presOf" srcId="{0D391943-DC98-994D-B7B4-72F0FD3BFD6F}" destId="{E886D351-9F6C-0140-B4C4-C79FF4F6AE16}" srcOrd="0" destOrd="0" presId="urn:microsoft.com/office/officeart/2005/8/layout/process1"/>
    <dgm:cxn modelId="{2D32D9C8-88FC-4947-B10F-764C91216960}" type="presOf" srcId="{5CC3B996-5B04-B142-A658-5289B28D4F44}" destId="{A8F6ACC1-EF03-334B-8038-A5D437087300}" srcOrd="0" destOrd="0" presId="urn:microsoft.com/office/officeart/2005/8/layout/process1"/>
    <dgm:cxn modelId="{EBD04BEC-9F6B-D74D-BCF8-E0C12ECC7319}" type="presOf" srcId="{2FF80427-2A72-BB41-B8D3-341B4081CCE2}" destId="{25F6EB1A-AB18-6D42-82C3-69B0B356D96D}" srcOrd="0" destOrd="0" presId="urn:microsoft.com/office/officeart/2005/8/layout/process1"/>
    <dgm:cxn modelId="{44005ED2-08A8-FB48-A746-9768521D79C2}" type="presParOf" srcId="{25F6EB1A-AB18-6D42-82C3-69B0B356D96D}" destId="{95E1DFDF-872A-9641-A875-90EC9670C1CE}" srcOrd="0" destOrd="0" presId="urn:microsoft.com/office/officeart/2005/8/layout/process1"/>
    <dgm:cxn modelId="{56CCEBF8-71E4-E048-9A55-C7EC409AA37D}" type="presParOf" srcId="{25F6EB1A-AB18-6D42-82C3-69B0B356D96D}" destId="{E886D351-9F6C-0140-B4C4-C79FF4F6AE16}" srcOrd="1" destOrd="0" presId="urn:microsoft.com/office/officeart/2005/8/layout/process1"/>
    <dgm:cxn modelId="{0E7DDBEB-E4BD-4C44-9163-A0B6912D3F86}" type="presParOf" srcId="{E886D351-9F6C-0140-B4C4-C79FF4F6AE16}" destId="{D699C847-4751-8E46-B5A2-9B5AC13428FD}" srcOrd="0" destOrd="0" presId="urn:microsoft.com/office/officeart/2005/8/layout/process1"/>
    <dgm:cxn modelId="{AE782648-7C8D-1748-A188-5639EAA5AD26}" type="presParOf" srcId="{25F6EB1A-AB18-6D42-82C3-69B0B356D96D}" destId="{A8F6ACC1-EF03-334B-8038-A5D4370873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1DFDF-872A-9641-A875-90EC9670C1CE}">
      <dsp:nvSpPr>
        <dsp:cNvPr id="0" name=""/>
        <dsp:cNvSpPr/>
      </dsp:nvSpPr>
      <dsp:spPr>
        <a:xfrm>
          <a:off x="5639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</a:t>
          </a:r>
          <a:br>
            <a:rPr lang="en-US" altLang="ko-KR" sz="2700" kern="1200" dirty="0"/>
          </a:br>
          <a:r>
            <a:rPr lang="en-US" altLang="ko-KR" sz="2700" kern="1200" dirty="0"/>
            <a:t>(2015)</a:t>
          </a:r>
          <a:endParaRPr lang="ko-KR" altLang="en-US" sz="2700" kern="1200" dirty="0"/>
        </a:p>
      </dsp:txBody>
      <dsp:txXfrm>
        <a:off x="36360" y="476345"/>
        <a:ext cx="1686730" cy="987461"/>
      </dsp:txXfrm>
    </dsp:sp>
    <dsp:sp modelId="{E886D351-9F6C-0140-B4C4-C79FF4F6AE16}">
      <dsp:nvSpPr>
        <dsp:cNvPr id="0" name=""/>
        <dsp:cNvSpPr/>
      </dsp:nvSpPr>
      <dsp:spPr>
        <a:xfrm>
          <a:off x="1928628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928628" y="840011"/>
        <a:ext cx="259428" cy="260128"/>
      </dsp:txXfrm>
    </dsp:sp>
    <dsp:sp modelId="{9A3AEFB0-CB8B-D942-A30F-5DE051C862AA}">
      <dsp:nvSpPr>
        <dsp:cNvPr id="0" name=""/>
        <dsp:cNvSpPr/>
      </dsp:nvSpPr>
      <dsp:spPr>
        <a:xfrm>
          <a:off x="2453080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YOLO-v2</a:t>
          </a:r>
          <a:br>
            <a:rPr lang="en-US" altLang="ko-KR" sz="2700" kern="1200" dirty="0"/>
          </a:br>
          <a:r>
            <a:rPr lang="en-US" altLang="ko-KR" sz="2700" kern="1200" dirty="0"/>
            <a:t>(2016)</a:t>
          </a:r>
          <a:endParaRPr lang="ko-KR" altLang="en-US" sz="2700" kern="1200" dirty="0"/>
        </a:p>
      </dsp:txBody>
      <dsp:txXfrm>
        <a:off x="2483801" y="476345"/>
        <a:ext cx="1686730" cy="987461"/>
      </dsp:txXfrm>
    </dsp:sp>
    <dsp:sp modelId="{E88E62E1-E81B-EE46-9904-70EBFB00B224}">
      <dsp:nvSpPr>
        <dsp:cNvPr id="0" name=""/>
        <dsp:cNvSpPr/>
      </dsp:nvSpPr>
      <dsp:spPr>
        <a:xfrm>
          <a:off x="4376070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376070" y="840011"/>
        <a:ext cx="259428" cy="260128"/>
      </dsp:txXfrm>
    </dsp:sp>
    <dsp:sp modelId="{A8F6ACC1-EF03-334B-8038-A5D437087300}">
      <dsp:nvSpPr>
        <dsp:cNvPr id="0" name=""/>
        <dsp:cNvSpPr/>
      </dsp:nvSpPr>
      <dsp:spPr>
        <a:xfrm>
          <a:off x="4900521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YOLO-v3</a:t>
          </a:r>
          <a:br>
            <a:rPr lang="en-US" altLang="ko-KR" sz="2700" kern="1200" dirty="0"/>
          </a:br>
          <a:r>
            <a:rPr lang="en-US" altLang="ko-KR" sz="2700" kern="1200" dirty="0"/>
            <a:t>(2018)</a:t>
          </a:r>
          <a:endParaRPr lang="ko-KR" altLang="en-US" sz="2700" kern="1200" dirty="0"/>
        </a:p>
      </dsp:txBody>
      <dsp:txXfrm>
        <a:off x="4931242" y="476345"/>
        <a:ext cx="1686730" cy="987461"/>
      </dsp:txXfrm>
    </dsp:sp>
    <dsp:sp modelId="{72ECC854-1D75-614D-AB57-61F61C5788D0}">
      <dsp:nvSpPr>
        <dsp:cNvPr id="0" name=""/>
        <dsp:cNvSpPr/>
      </dsp:nvSpPr>
      <dsp:spPr>
        <a:xfrm>
          <a:off x="6823511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823511" y="840011"/>
        <a:ext cx="259428" cy="260128"/>
      </dsp:txXfrm>
    </dsp:sp>
    <dsp:sp modelId="{05BF50DF-AA6E-1D41-BDC4-E5F397DC6778}">
      <dsp:nvSpPr>
        <dsp:cNvPr id="0" name=""/>
        <dsp:cNvSpPr/>
      </dsp:nvSpPr>
      <dsp:spPr>
        <a:xfrm>
          <a:off x="7347963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YOLO-v4</a:t>
          </a:r>
          <a:br>
            <a:rPr lang="en-US" altLang="ko-KR" sz="2700" kern="1200" dirty="0"/>
          </a:br>
          <a:r>
            <a:rPr lang="en-US" altLang="ko-KR" sz="2700" kern="1200" dirty="0"/>
            <a:t>(2019)</a:t>
          </a:r>
          <a:endParaRPr lang="ko-KR" altLang="en-US" sz="2700" kern="1200" dirty="0"/>
        </a:p>
      </dsp:txBody>
      <dsp:txXfrm>
        <a:off x="7378684" y="476345"/>
        <a:ext cx="1686730" cy="987461"/>
      </dsp:txXfrm>
    </dsp:sp>
    <dsp:sp modelId="{6F925B2E-5E64-B342-ABD9-50DBA183BEE3}">
      <dsp:nvSpPr>
        <dsp:cNvPr id="0" name=""/>
        <dsp:cNvSpPr/>
      </dsp:nvSpPr>
      <dsp:spPr>
        <a:xfrm>
          <a:off x="9270952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9270952" y="840011"/>
        <a:ext cx="259428" cy="260128"/>
      </dsp:txXfrm>
    </dsp:sp>
    <dsp:sp modelId="{7A97E240-0F91-9243-A80E-AD9074B72248}">
      <dsp:nvSpPr>
        <dsp:cNvPr id="0" name=""/>
        <dsp:cNvSpPr/>
      </dsp:nvSpPr>
      <dsp:spPr>
        <a:xfrm>
          <a:off x="9795404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YOLO-v5</a:t>
          </a:r>
          <a:br>
            <a:rPr lang="en-US" altLang="ko-KR" sz="2700" kern="1200" dirty="0"/>
          </a:br>
          <a:r>
            <a:rPr lang="en-US" altLang="ko-KR" sz="2700" kern="1200" dirty="0"/>
            <a:t>(2020)</a:t>
          </a:r>
          <a:endParaRPr lang="ko-KR" altLang="en-US" sz="2700" kern="1200" dirty="0"/>
        </a:p>
      </dsp:txBody>
      <dsp:txXfrm>
        <a:off x="9826125" y="476345"/>
        <a:ext cx="1686730" cy="987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1DFDF-872A-9641-A875-90EC9670C1CE}">
      <dsp:nvSpPr>
        <dsp:cNvPr id="0" name=""/>
        <dsp:cNvSpPr/>
      </dsp:nvSpPr>
      <dsp:spPr>
        <a:xfrm>
          <a:off x="5813" y="455784"/>
          <a:ext cx="4174536" cy="1028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YOLOX, YOLO-v6, YOLOR, PPYOLO</a:t>
          </a:r>
          <a:br>
            <a:rPr lang="en-US" altLang="ko-KR" sz="2200" kern="1200" dirty="0"/>
          </a:br>
          <a:r>
            <a:rPr lang="en-US" altLang="ko-KR" sz="2200" kern="1200" dirty="0"/>
            <a:t>(2021)</a:t>
          </a:r>
          <a:endParaRPr lang="ko-KR" altLang="en-US" sz="2200" kern="1200" dirty="0"/>
        </a:p>
      </dsp:txBody>
      <dsp:txXfrm>
        <a:off x="35939" y="485910"/>
        <a:ext cx="4114284" cy="968330"/>
      </dsp:txXfrm>
    </dsp:sp>
    <dsp:sp modelId="{E886D351-9F6C-0140-B4C4-C79FF4F6AE16}">
      <dsp:nvSpPr>
        <dsp:cNvPr id="0" name=""/>
        <dsp:cNvSpPr/>
      </dsp:nvSpPr>
      <dsp:spPr>
        <a:xfrm>
          <a:off x="4351613" y="757709"/>
          <a:ext cx="363077" cy="4247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4351613" y="842655"/>
        <a:ext cx="254154" cy="254840"/>
      </dsp:txXfrm>
    </dsp:sp>
    <dsp:sp modelId="{A8F6ACC1-EF03-334B-8038-A5D437087300}">
      <dsp:nvSpPr>
        <dsp:cNvPr id="0" name=""/>
        <dsp:cNvSpPr/>
      </dsp:nvSpPr>
      <dsp:spPr>
        <a:xfrm>
          <a:off x="4865402" y="455784"/>
          <a:ext cx="6256821" cy="1028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YOLO-v7(</a:t>
          </a:r>
          <a:r>
            <a:rPr lang="en-US" altLang="ko-KR" sz="1900" kern="1200" dirty="0" err="1"/>
            <a:t>Detectron</a:t>
          </a:r>
          <a:r>
            <a:rPr lang="en-US" altLang="ko-KR" sz="1900" kern="1200" dirty="0"/>
            <a:t> based, No paper), </a:t>
          </a:r>
          <a:r>
            <a:rPr lang="en-US" altLang="ko-KR" sz="2400" kern="1200" dirty="0">
              <a:solidFill>
                <a:srgbClr val="FFFF00"/>
              </a:solidFill>
            </a:rPr>
            <a:t>YOLO-v7(Official)</a:t>
          </a:r>
          <a:br>
            <a:rPr lang="en-US" altLang="ko-KR" sz="2400" kern="1200" dirty="0">
              <a:solidFill>
                <a:srgbClr val="FFFF00"/>
              </a:solidFill>
            </a:rPr>
          </a:br>
          <a:r>
            <a:rPr lang="en-US" altLang="ko-KR" sz="1900" kern="1200" dirty="0"/>
            <a:t>(2022)</a:t>
          </a:r>
          <a:endParaRPr lang="ko-KR" altLang="en-US" sz="1900" kern="1200" dirty="0"/>
        </a:p>
      </dsp:txBody>
      <dsp:txXfrm>
        <a:off x="4895528" y="485910"/>
        <a:ext cx="6196569" cy="968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8347AB4-D157-3E3D-C753-6572C25E9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EFCAEE-B485-71E2-EC99-2BB5BDC6F9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DBF6-AAA1-D64B-9D5E-D3493F2867C4}" type="datetimeFigureOut">
              <a:rPr kumimoji="1" lang="ko-KR" altLang="en-US" smtClean="0"/>
              <a:t>2022. 11. 1.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07496-A288-9558-AABE-72A38EFAE3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9DEB0-9D2E-766C-97D9-8F4CC94420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42B21-E256-1245-A21C-7247225809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70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32CBA-1D72-2F41-AC4B-1C61D77D14E0}" type="datetimeFigureOut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1CD85-70A1-0B4B-8E79-7743217DD5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6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867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559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7196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indentity</a:t>
            </a:r>
            <a:r>
              <a:rPr kumimoji="1" lang="en-US" altLang="ko-KR" dirty="0"/>
              <a:t> Connection 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feature map</a:t>
            </a:r>
            <a:r>
              <a:rPr kumimoji="1" lang="ko-KR" altLang="en-US" dirty="0"/>
              <a:t>을 그대로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유지해주는 연산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input channel : 2</a:t>
            </a:r>
          </a:p>
          <a:p>
            <a:r>
              <a:rPr kumimoji="1" lang="en-US" altLang="ko-KR" dirty="0"/>
              <a:t>output channel : 2</a:t>
            </a:r>
          </a:p>
          <a:p>
            <a:r>
              <a:rPr kumimoji="1" lang="en-US" altLang="ko-KR" dirty="0"/>
              <a:t>output </a:t>
            </a:r>
            <a:r>
              <a:rPr kumimoji="1" lang="ko-KR" altLang="en-US" dirty="0"/>
              <a:t>채널 개수</a:t>
            </a:r>
            <a:r>
              <a:rPr kumimoji="1" lang="en-US" altLang="ko-KR" dirty="0"/>
              <a:t>(c2=2)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BN parameter </a:t>
            </a:r>
            <a:r>
              <a:rPr kumimoji="1" lang="ko-KR" altLang="en-US" dirty="0"/>
              <a:t>계산됨</a:t>
            </a:r>
            <a:r>
              <a:rPr kumimoji="1" lang="en-US" altLang="ko-KR" dirty="0"/>
              <a:t> </a:t>
            </a:r>
            <a:endParaRPr kumimoji="1"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87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indentity</a:t>
            </a:r>
            <a:r>
              <a:rPr kumimoji="1" lang="en-US" altLang="ko-KR" dirty="0"/>
              <a:t> Connection 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feature map</a:t>
            </a:r>
            <a:r>
              <a:rPr kumimoji="1" lang="ko-KR" altLang="en-US" dirty="0"/>
              <a:t>을 그대로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유지해주는 연산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input channel : 2</a:t>
            </a:r>
          </a:p>
          <a:p>
            <a:r>
              <a:rPr kumimoji="1" lang="en-US" altLang="ko-KR" dirty="0"/>
              <a:t>output channel : 2</a:t>
            </a:r>
          </a:p>
          <a:p>
            <a:r>
              <a:rPr kumimoji="1" lang="en-US" altLang="ko-KR" dirty="0"/>
              <a:t>output </a:t>
            </a:r>
            <a:r>
              <a:rPr kumimoji="1" lang="ko-KR" altLang="en-US" dirty="0"/>
              <a:t>채널 개수</a:t>
            </a:r>
            <a:r>
              <a:rPr kumimoji="1" lang="en-US" altLang="ko-KR" dirty="0"/>
              <a:t>(c2=2)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BN parameter </a:t>
            </a:r>
            <a:r>
              <a:rPr kumimoji="1" lang="ko-KR" altLang="en-US" dirty="0"/>
              <a:t>계산됨</a:t>
            </a:r>
            <a:r>
              <a:rPr kumimoji="1" lang="en-US" altLang="ko-KR" dirty="0"/>
              <a:t> </a:t>
            </a:r>
            <a:endParaRPr kumimoji="1"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00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34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000" dirty="0" err="1"/>
              <a:t>RepVGG</a:t>
            </a:r>
            <a:r>
              <a:rPr kumimoji="1" lang="ko-KR" altLang="en-US" sz="2000" dirty="0"/>
              <a:t>에서의 </a:t>
            </a:r>
            <a:r>
              <a:rPr kumimoji="1" lang="en-US" altLang="ko-KR" sz="2000" dirty="0"/>
              <a:t>Identity Connection </a:t>
            </a:r>
            <a:r>
              <a:rPr kumimoji="1" lang="ko-KR" altLang="en-US" sz="2000" dirty="0"/>
              <a:t>연산 방법</a:t>
            </a:r>
            <a:endParaRPr kumimoji="1" lang="en-US" altLang="ko-KR" sz="2000" dirty="0"/>
          </a:p>
          <a:p>
            <a:r>
              <a:rPr kumimoji="1" lang="en-US" altLang="ko-KR" sz="2000" dirty="0"/>
              <a:t>1x1 convolution filter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zero-padding</a:t>
            </a:r>
            <a:r>
              <a:rPr kumimoji="1" lang="ko-KR" altLang="en-US" sz="2000" dirty="0"/>
              <a:t>을 통해 </a:t>
            </a:r>
            <a:r>
              <a:rPr kumimoji="1" lang="en-US" altLang="ko-KR" sz="2000" dirty="0"/>
              <a:t>3x3 filter</a:t>
            </a:r>
            <a:r>
              <a:rPr kumimoji="1" lang="ko-KR" altLang="en-US" sz="2000" dirty="0"/>
              <a:t>로 만듦</a:t>
            </a:r>
            <a:endParaRPr kumimoji="1" lang="en-US" altLang="ko-KR" sz="2000" dirty="0"/>
          </a:p>
          <a:p>
            <a:r>
              <a:rPr kumimoji="1" lang="en-US" altLang="ko-KR" sz="2000" dirty="0"/>
              <a:t>output channel </a:t>
            </a:r>
            <a:r>
              <a:rPr kumimoji="1" lang="ko-KR" altLang="en-US" sz="2000" dirty="0"/>
              <a:t>만큼의 </a:t>
            </a:r>
            <a:r>
              <a:rPr kumimoji="1" lang="en-US" altLang="ko-KR" sz="2000" dirty="0"/>
              <a:t>filter</a:t>
            </a:r>
            <a:r>
              <a:rPr kumimoji="1" lang="ko-KR" altLang="en-US" sz="2000" dirty="0"/>
              <a:t>의 한 </a:t>
            </a:r>
            <a:r>
              <a:rPr kumimoji="1" lang="en-US" altLang="ko-KR" sz="2000" dirty="0"/>
              <a:t>channel</a:t>
            </a:r>
            <a:r>
              <a:rPr kumimoji="1" lang="ko-KR" altLang="en-US" sz="2000" dirty="0"/>
              <a:t>을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제외하고 나머지 </a:t>
            </a:r>
            <a:r>
              <a:rPr kumimoji="1" lang="en-US" altLang="ko-KR" sz="2000" dirty="0"/>
              <a:t>channel</a:t>
            </a:r>
            <a:r>
              <a:rPr kumimoji="1" lang="ko-KR" altLang="en-US" sz="2000" dirty="0"/>
              <a:t>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값을 가지도록 설정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입력 </a:t>
            </a:r>
            <a:r>
              <a:rPr kumimoji="1" lang="en-US" altLang="ko-KR" sz="2000" dirty="0"/>
              <a:t>feature map</a:t>
            </a:r>
            <a:r>
              <a:rPr kumimoji="1" lang="ko-KR" altLang="en-US" sz="2000" dirty="0"/>
              <a:t>의 값을 그대로 살리기 위함 </a:t>
            </a:r>
            <a:endParaRPr kumimoji="1" lang="en-US" altLang="ko-KR" sz="20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999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이나 </a:t>
            </a:r>
            <a:r>
              <a:rPr kumimoji="1" lang="en-US" altLang="ko-KR" dirty="0" err="1"/>
              <a:t>DenseNet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같이 </a:t>
            </a:r>
            <a:r>
              <a:rPr kumimoji="1" lang="en-US" altLang="ko-KR" dirty="0"/>
              <a:t>shortcut, concatenation</a:t>
            </a:r>
            <a:r>
              <a:rPr kumimoji="1" lang="ko-KR" altLang="en-US" dirty="0"/>
              <a:t>이 들어가는 모델의 구성요소를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형태로 </a:t>
            </a:r>
            <a:r>
              <a:rPr kumimoji="1" lang="ko-KR" altLang="en-US" dirty="0" err="1"/>
              <a:t>바꿀때</a:t>
            </a:r>
            <a:r>
              <a:rPr kumimoji="1" lang="ko-KR" altLang="en-US" dirty="0"/>
              <a:t> 문제가 발생함</a:t>
            </a:r>
            <a:endParaRPr kumimoji="1" lang="en-US" altLang="ko-KR" dirty="0"/>
          </a:p>
          <a:p>
            <a:r>
              <a:rPr kumimoji="1" lang="en-US" altLang="ko-KR" dirty="0" err="1"/>
              <a:t>RepConv</a:t>
            </a:r>
            <a:r>
              <a:rPr kumimoji="1" lang="ko-KR" altLang="en-US" dirty="0"/>
              <a:t>자체가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영향을 받아서 </a:t>
            </a:r>
            <a:r>
              <a:rPr kumimoji="1" lang="ko-KR" altLang="en-US" dirty="0" err="1"/>
              <a:t>학습시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1x1, Identity connection</a:t>
            </a:r>
            <a:r>
              <a:rPr kumimoji="1" lang="ko-KR" altLang="en-US" dirty="0"/>
              <a:t>을 통해 학습하고 </a:t>
            </a:r>
            <a:r>
              <a:rPr kumimoji="1" lang="en-US" altLang="ko-KR" dirty="0"/>
              <a:t>inference 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형태로 </a:t>
            </a:r>
            <a:r>
              <a:rPr kumimoji="1" lang="en-US" altLang="ko-KR" dirty="0"/>
              <a:t>parameter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통합하여 학습하는 형태인데</a:t>
            </a:r>
            <a:endParaRPr kumimoji="1" lang="en-US" altLang="ko-KR" dirty="0"/>
          </a:p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의 경우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residual information</a:t>
            </a:r>
            <a:r>
              <a:rPr kumimoji="1" lang="ko-KR" altLang="en-US" dirty="0"/>
              <a:t>을 파괴하는 것을 실험을 통해 발견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연산을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대체하기에 가장 적절한 위치를 실험을 통해서 발견</a:t>
            </a:r>
            <a:endParaRPr kumimoji="1" lang="en-US" altLang="ko-KR" dirty="0"/>
          </a:p>
          <a:p>
            <a:r>
              <a:rPr kumimoji="1" lang="ko-KR" altLang="en-US" dirty="0"/>
              <a:t>위의</a:t>
            </a:r>
            <a:r>
              <a:rPr kumimoji="1" lang="en-US" altLang="ko-KR" dirty="0"/>
              <a:t>Figure4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알 수 있듯이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들어간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이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residual </a:t>
            </a:r>
            <a:r>
              <a:rPr kumimoji="1" lang="ko-KR" altLang="en-US" dirty="0"/>
              <a:t>연결과 </a:t>
            </a:r>
            <a:r>
              <a:rPr kumimoji="1" lang="ko-KR" altLang="en-US" dirty="0" err="1"/>
              <a:t>만날때</a:t>
            </a:r>
            <a:r>
              <a:rPr kumimoji="1" lang="ko-KR" altLang="en-US" dirty="0"/>
              <a:t> 성능저하가 발생함</a:t>
            </a:r>
            <a:endParaRPr kumimoji="1" lang="en-US" altLang="ko-KR" dirty="0"/>
          </a:p>
          <a:p>
            <a:r>
              <a:rPr kumimoji="1" lang="ko-KR" altLang="en-US" dirty="0"/>
              <a:t>그래서</a:t>
            </a:r>
            <a:r>
              <a:rPr kumimoji="1" lang="en-US" altLang="ko-KR" dirty="0"/>
              <a:t> residual connection</a:t>
            </a:r>
            <a:r>
              <a:rPr kumimoji="1" lang="ko-KR" altLang="en-US" dirty="0"/>
              <a:t>이 만나지 않게 이전단에서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대체하거나 </a:t>
            </a:r>
            <a:endParaRPr kumimoji="1" lang="en-US" altLang="ko-KR" dirty="0"/>
          </a:p>
          <a:p>
            <a:r>
              <a:rPr kumimoji="1" lang="ko-KR" altLang="en-US" dirty="0"/>
              <a:t>아예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대체할 때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을 제외하는 방법을 제안 </a:t>
            </a:r>
            <a:endParaRPr kumimoji="1" lang="en-US" altLang="ko-KR" dirty="0"/>
          </a:p>
          <a:p>
            <a:r>
              <a:rPr kumimoji="1" lang="en-US" altLang="ko-KR" dirty="0"/>
              <a:t>-&gt;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을 제거하는 것</a:t>
            </a:r>
            <a:r>
              <a:rPr kumimoji="1" lang="en-US" altLang="ko-KR" dirty="0"/>
              <a:t>(1x1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까지 제거하는 지는 잘 모르겠음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-&gt; PPYOLO</a:t>
            </a:r>
            <a:r>
              <a:rPr kumimoji="1" lang="ko-KR" altLang="en-US" dirty="0"/>
              <a:t>와 디자인 철학이 동일하다 했음</a:t>
            </a:r>
            <a:r>
              <a:rPr kumimoji="1" lang="en-US" altLang="ko-KR" dirty="0"/>
              <a:t>. PPYOLO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1x1 conv</a:t>
            </a:r>
            <a:r>
              <a:rPr kumimoji="1" lang="ko-KR" altLang="en-US" dirty="0"/>
              <a:t>만 있고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없음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7499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매개변수가 변경된 레이어가 있을 때 </a:t>
            </a:r>
            <a:r>
              <a:rPr kumimoji="1" lang="en-US" altLang="ko-KR" dirty="0"/>
              <a:t>residual </a:t>
            </a:r>
            <a:r>
              <a:rPr kumimoji="1" lang="ko-KR" altLang="en-US" dirty="0"/>
              <a:t>연결이 있으면 안된다는 것을 발견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6161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매개변수가 변경된 레이어가 있을 때 </a:t>
            </a:r>
            <a:r>
              <a:rPr kumimoji="1" lang="en-US" altLang="ko-KR" dirty="0"/>
              <a:t>residual </a:t>
            </a:r>
            <a:r>
              <a:rPr kumimoji="1" lang="ko-KR" altLang="en-US" dirty="0"/>
              <a:t>연결이 있으면 안된다는 것을 발견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094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433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623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669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aux head : lead head</a:t>
            </a:r>
            <a:r>
              <a:rPr kumimoji="1" lang="ko-KR" altLang="en-US" dirty="0"/>
              <a:t>가 잔여 정보를 잘 파악할 수 있도록 </a:t>
            </a:r>
            <a:r>
              <a:rPr kumimoji="1" lang="ko-KR" altLang="en-US" dirty="0" err="1"/>
              <a:t>도와줌</a:t>
            </a:r>
            <a:endParaRPr kumimoji="1" lang="en-US" altLang="ko-KR" dirty="0"/>
          </a:p>
          <a:p>
            <a:r>
              <a:rPr kumimoji="1" lang="ko-KR" altLang="en-US" dirty="0"/>
              <a:t>근데 너무 </a:t>
            </a:r>
            <a:r>
              <a:rPr kumimoji="1" lang="en-US" altLang="ko-KR" dirty="0"/>
              <a:t>lead head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비슷해지면</a:t>
            </a:r>
            <a:r>
              <a:rPr kumimoji="1" lang="ko-KR" altLang="en-US" dirty="0"/>
              <a:t> 오히려 성능이 나빠지니</a:t>
            </a:r>
            <a:endParaRPr kumimoji="1" lang="en-US" altLang="ko-KR" dirty="0"/>
          </a:p>
          <a:p>
            <a:r>
              <a:rPr kumimoji="1" lang="ko-KR" altLang="en-US" dirty="0"/>
              <a:t>의도적으로 </a:t>
            </a:r>
            <a:r>
              <a:rPr kumimoji="1" lang="en-US" altLang="ko-KR" dirty="0"/>
              <a:t>lead head</a:t>
            </a:r>
            <a:r>
              <a:rPr kumimoji="1" lang="ko-KR" altLang="en-US" dirty="0"/>
              <a:t>의성능을 넘지 못하도록 제약을 거는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69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641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lead head</a:t>
            </a:r>
            <a:r>
              <a:rPr kumimoji="1" lang="ko-KR" altLang="en-US" dirty="0"/>
              <a:t>가 학습한 정보를 바탕으로 </a:t>
            </a:r>
            <a:r>
              <a:rPr kumimoji="1" lang="en-US" altLang="ko-KR" dirty="0"/>
              <a:t>aux head</a:t>
            </a:r>
            <a:r>
              <a:rPr kumimoji="1" lang="ko-KR" altLang="en-US" dirty="0"/>
              <a:t>가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820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5760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568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848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6213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518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664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22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나눠진</a:t>
            </a:r>
            <a:r>
              <a:rPr lang="en-US" altLang="ko-KR" dirty="0"/>
              <a:t> channel </a:t>
            </a:r>
            <a:r>
              <a:rPr lang="en-US" altLang="ko-KR" dirty="0" err="1"/>
              <a:t>때문에</a:t>
            </a:r>
            <a:r>
              <a:rPr lang="en-US" altLang="ko-KR" dirty="0"/>
              <a:t> </a:t>
            </a:r>
            <a:r>
              <a:rPr lang="en-US" altLang="ko-KR" dirty="0" err="1"/>
              <a:t>기존</a:t>
            </a:r>
            <a:r>
              <a:rPr lang="en-US" altLang="ko-KR" dirty="0"/>
              <a:t> gradient </a:t>
            </a:r>
            <a:r>
              <a:rPr lang="en-US" altLang="ko-KR" dirty="0" err="1"/>
              <a:t>flow가</a:t>
            </a:r>
            <a:r>
              <a:rPr lang="en-US" altLang="ko-KR" dirty="0"/>
              <a:t> truncate(</a:t>
            </a:r>
            <a:r>
              <a:rPr lang="en-US" altLang="ko-KR" dirty="0" err="1"/>
              <a:t>줄어들어</a:t>
            </a:r>
            <a:r>
              <a:rPr lang="en-US" altLang="ko-KR" dirty="0"/>
              <a:t>) </a:t>
            </a:r>
            <a:r>
              <a:rPr lang="en-US" altLang="ko-KR" dirty="0" err="1"/>
              <a:t>되어</a:t>
            </a:r>
            <a:r>
              <a:rPr lang="en-US" altLang="ko-KR" dirty="0"/>
              <a:t> </a:t>
            </a:r>
            <a:r>
              <a:rPr lang="en-US" altLang="ko-KR" dirty="0" err="1"/>
              <a:t>과도한</a:t>
            </a:r>
            <a:r>
              <a:rPr lang="en-US" altLang="ko-KR" dirty="0"/>
              <a:t> </a:t>
            </a:r>
            <a:r>
              <a:rPr lang="en-US" altLang="ko-KR" dirty="0" err="1"/>
              <a:t>양의</a:t>
            </a:r>
            <a:r>
              <a:rPr lang="en-US" altLang="ko-KR" dirty="0"/>
              <a:t> gradient </a:t>
            </a:r>
            <a:r>
              <a:rPr lang="en-US" altLang="ko-KR" dirty="0" err="1"/>
              <a:t>information을</a:t>
            </a:r>
            <a:r>
              <a:rPr lang="en-US" altLang="ko-KR" dirty="0"/>
              <a:t> </a:t>
            </a:r>
            <a:r>
              <a:rPr lang="en-US" altLang="ko-KR" dirty="0" err="1"/>
              <a:t>방지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683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076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37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yolov7(base) -&gt; ELAN 2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층으로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그림과 동일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yolov7-x -&gt; ELAN 2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층으로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355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6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이나 </a:t>
            </a:r>
            <a:r>
              <a:rPr kumimoji="1" lang="en-US" altLang="ko-KR" dirty="0" err="1"/>
              <a:t>DenseNet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같이 </a:t>
            </a:r>
            <a:r>
              <a:rPr kumimoji="1" lang="en-US" altLang="ko-KR" dirty="0"/>
              <a:t>shortcut, concatenation</a:t>
            </a:r>
            <a:r>
              <a:rPr kumimoji="1" lang="ko-KR" altLang="en-US" dirty="0"/>
              <a:t>이 들어가는 모델의 구성요소를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형태로 </a:t>
            </a:r>
            <a:r>
              <a:rPr kumimoji="1" lang="ko-KR" altLang="en-US" dirty="0" err="1"/>
              <a:t>바꿀때</a:t>
            </a:r>
            <a:r>
              <a:rPr kumimoji="1" lang="ko-KR" altLang="en-US" dirty="0"/>
              <a:t> 문제가 발생함</a:t>
            </a:r>
            <a:endParaRPr kumimoji="1" lang="en-US" altLang="ko-KR" dirty="0"/>
          </a:p>
          <a:p>
            <a:r>
              <a:rPr kumimoji="1" lang="en-US" altLang="ko-KR" dirty="0" err="1"/>
              <a:t>RepConv</a:t>
            </a:r>
            <a:r>
              <a:rPr kumimoji="1" lang="ko-KR" altLang="en-US" dirty="0"/>
              <a:t>자체가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영향을 받아서 </a:t>
            </a:r>
            <a:r>
              <a:rPr kumimoji="1" lang="ko-KR" altLang="en-US" dirty="0" err="1"/>
              <a:t>학습시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1x1, Identity connection</a:t>
            </a:r>
            <a:r>
              <a:rPr kumimoji="1" lang="ko-KR" altLang="en-US" dirty="0"/>
              <a:t>을 통해 학습하고 </a:t>
            </a:r>
            <a:r>
              <a:rPr kumimoji="1" lang="en-US" altLang="ko-KR" dirty="0"/>
              <a:t>inference 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형태로 </a:t>
            </a:r>
            <a:r>
              <a:rPr kumimoji="1" lang="en-US" altLang="ko-KR" dirty="0"/>
              <a:t>parameter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통합하여 학습하는 형태인데</a:t>
            </a:r>
            <a:endParaRPr kumimoji="1" lang="en-US" altLang="ko-KR" dirty="0"/>
          </a:p>
          <a:p>
            <a:r>
              <a:rPr kumimoji="1" lang="en-US" altLang="ko-KR" dirty="0" err="1"/>
              <a:t>ResNet</a:t>
            </a:r>
            <a:r>
              <a:rPr kumimoji="1" lang="ko-KR" altLang="en-US" dirty="0"/>
              <a:t>의 경우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residual information</a:t>
            </a:r>
            <a:r>
              <a:rPr kumimoji="1" lang="ko-KR" altLang="en-US" dirty="0"/>
              <a:t>을 파괴하는 것을 실험을 통해 발견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연산을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대체하기에 가장 적절한 위치를 실험을 통해서 발견</a:t>
            </a:r>
            <a:endParaRPr kumimoji="1" lang="en-US" altLang="ko-KR" dirty="0"/>
          </a:p>
          <a:p>
            <a:r>
              <a:rPr kumimoji="1" lang="ko-KR" altLang="en-US" dirty="0"/>
              <a:t>위의</a:t>
            </a:r>
            <a:r>
              <a:rPr kumimoji="1" lang="en-US" altLang="ko-KR" dirty="0"/>
              <a:t>Figure4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알 수 있듯이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들어간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이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residual </a:t>
            </a:r>
            <a:r>
              <a:rPr kumimoji="1" lang="ko-KR" altLang="en-US" dirty="0"/>
              <a:t>연결과 </a:t>
            </a:r>
            <a:r>
              <a:rPr kumimoji="1" lang="ko-KR" altLang="en-US" dirty="0" err="1"/>
              <a:t>만날때</a:t>
            </a:r>
            <a:r>
              <a:rPr kumimoji="1" lang="ko-KR" altLang="en-US" dirty="0"/>
              <a:t> 성능저하가 발생함</a:t>
            </a:r>
            <a:endParaRPr kumimoji="1" lang="en-US" altLang="ko-KR" dirty="0"/>
          </a:p>
          <a:p>
            <a:r>
              <a:rPr kumimoji="1" lang="ko-KR" altLang="en-US" dirty="0"/>
              <a:t>그래서</a:t>
            </a:r>
            <a:r>
              <a:rPr kumimoji="1" lang="en-US" altLang="ko-KR" dirty="0"/>
              <a:t> residual connection</a:t>
            </a:r>
            <a:r>
              <a:rPr kumimoji="1" lang="ko-KR" altLang="en-US" dirty="0"/>
              <a:t>이 만나지 않게 이전단에서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대체하거나 </a:t>
            </a:r>
            <a:endParaRPr kumimoji="1" lang="en-US" altLang="ko-KR" dirty="0"/>
          </a:p>
          <a:p>
            <a:r>
              <a:rPr kumimoji="1" lang="ko-KR" altLang="en-US" dirty="0"/>
              <a:t>아예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로 대체할 때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을 제외하는 방법을 제안 </a:t>
            </a:r>
            <a:endParaRPr kumimoji="1" lang="en-US" altLang="ko-KR" dirty="0"/>
          </a:p>
          <a:p>
            <a:r>
              <a:rPr kumimoji="1" lang="en-US" altLang="ko-KR" dirty="0"/>
              <a:t>-&gt;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RepConv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을 제거하는 것</a:t>
            </a:r>
            <a:r>
              <a:rPr kumimoji="1" lang="en-US" altLang="ko-KR" dirty="0"/>
              <a:t>(1x1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까지 제거하는 지는 잘 모르겠음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-&gt; PPYOLO</a:t>
            </a:r>
            <a:r>
              <a:rPr kumimoji="1" lang="ko-KR" altLang="en-US" dirty="0"/>
              <a:t>와 디자인 철학이 동일하다 했음</a:t>
            </a:r>
            <a:r>
              <a:rPr kumimoji="1" lang="en-US" altLang="ko-KR" dirty="0"/>
              <a:t>. PPYOLO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1x1 conv</a:t>
            </a:r>
            <a:r>
              <a:rPr kumimoji="1" lang="ko-KR" altLang="en-US" dirty="0"/>
              <a:t>만 있고 </a:t>
            </a:r>
            <a:r>
              <a:rPr kumimoji="1" lang="en-US" altLang="ko-KR" dirty="0"/>
              <a:t>identity connection</a:t>
            </a:r>
            <a:r>
              <a:rPr kumimoji="1" lang="ko-KR" altLang="en-US" dirty="0"/>
              <a:t>이 없음 </a:t>
            </a:r>
            <a:endParaRPr kumimoji="1" lang="en-US" altLang="ko-KR" dirty="0"/>
          </a:p>
          <a:p>
            <a:r>
              <a:rPr kumimoji="1" lang="ko-KR" altLang="en-US" dirty="0"/>
              <a:t>그러면 즉 </a:t>
            </a:r>
            <a:r>
              <a:rPr kumimoji="1" lang="en-US" altLang="ko-KR" dirty="0" err="1"/>
              <a:t>Batchnormalization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bias </a:t>
            </a:r>
            <a:r>
              <a:rPr kumimoji="1" lang="ko-KR" altLang="en-US" dirty="0"/>
              <a:t>형태로 만들어 더하는 수준의 </a:t>
            </a:r>
            <a:r>
              <a:rPr kumimoji="1" lang="en-US" altLang="ko-KR" dirty="0" err="1"/>
              <a:t>Repconv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22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A639-95A2-6645-80C9-59E28D99DBAE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17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0CA33-1DF7-2347-B893-DEBDF63C66B1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2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B0E9-4940-6B4D-801F-CBFFB39D261E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310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C9C1-03AC-554C-9F4C-9277017D73CD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69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F139-1C40-5544-90DF-EBAE6519A8C4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D3AD-F988-9D47-AFB6-BA805F7E2B1A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69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79B-C4B0-544F-A667-D75CC6BC829B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5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A446-2CC9-A34F-B1AF-E4B611EABE7F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4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2BB3-5CC4-0B41-96C0-AC48E848B199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49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01E3-DD99-6445-B926-65C8B53DEF90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46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5BBE-A208-484A-AB02-0BAC78184A4E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11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7246F-3E93-3848-9EF1-976DEFE6F92F}" type="datetime1">
              <a:rPr kumimoji="1" lang="ko-KR" altLang="en-US" smtClean="0"/>
              <a:t>2022. 10. 31.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03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2so.tistory.com/59#---%25--Extended%25--efficient%25--layer%25--aggregation%25--networks" TargetMode="External"/><Relationship Id="rId7" Type="http://schemas.openxmlformats.org/officeDocument/2006/relationships/hyperlink" Target="https://lv99.tistory.com/2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le-starseeker.tistory.com/87" TargetMode="External"/><Relationship Id="rId5" Type="http://schemas.openxmlformats.org/officeDocument/2006/relationships/hyperlink" Target="https://learnopencv.com/yolov7-object-detection-paper-explanation-and-inference/?utm_source=rss&amp;utm_medium=rss&amp;utm_campaign=yolov7-object-detection-paper-explanation-and-inference" TargetMode="External"/><Relationship Id="rId4" Type="http://schemas.openxmlformats.org/officeDocument/2006/relationships/hyperlink" Target="https://eehoeskrap.tistory.com/65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F860E-F23A-758A-991C-D13314E4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96" y="1528762"/>
            <a:ext cx="11773408" cy="2674937"/>
          </a:xfrm>
        </p:spPr>
        <p:txBody>
          <a:bodyPr anchor="ctr">
            <a:normAutofit/>
          </a:bodyPr>
          <a:lstStyle/>
          <a:p>
            <a:r>
              <a:rPr kumimoji="1" lang="en-US" altLang="ko-KR" sz="4400" dirty="0">
                <a:latin typeface="+mn-lt"/>
                <a:ea typeface="AppleGothic" pitchFamily="2" charset="-127"/>
              </a:rPr>
              <a:t>YOLOv7: Trainable bag-of-freebies sets </a:t>
            </a:r>
            <a:br>
              <a:rPr kumimoji="1" lang="en-US" altLang="ko-KR" sz="4400" dirty="0">
                <a:latin typeface="+mn-lt"/>
                <a:ea typeface="AppleGothic" pitchFamily="2" charset="-127"/>
              </a:rPr>
            </a:br>
            <a:r>
              <a:rPr kumimoji="1" lang="en-US" altLang="ko-KR" sz="4400" dirty="0">
                <a:latin typeface="+mn-lt"/>
                <a:ea typeface="AppleGothic" pitchFamily="2" charset="-127"/>
              </a:rPr>
              <a:t>new state-of-the-art for real-time object detectors</a:t>
            </a:r>
            <a:endParaRPr kumimoji="1" lang="ko-KR" altLang="en-US" sz="4400" dirty="0">
              <a:latin typeface="+mn-lt"/>
              <a:ea typeface="AppleGothic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17FFA3-8CF6-481B-67AD-57D6AD26A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5155" y="5086413"/>
            <a:ext cx="3228918" cy="649224"/>
          </a:xfrm>
        </p:spPr>
        <p:txBody>
          <a:bodyPr anchor="ctr"/>
          <a:lstStyle/>
          <a:p>
            <a:r>
              <a:rPr kumimoji="1" lang="en-US" altLang="ko-KR" dirty="0"/>
              <a:t> AI </a:t>
            </a:r>
            <a:r>
              <a:rPr kumimoji="1" lang="ko-KR" altLang="en-US" dirty="0"/>
              <a:t>팀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Navy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1FA31-E372-BA3A-4534-041FC31C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136525"/>
            <a:ext cx="3172533" cy="27332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68FB583-EB19-38E6-C50D-50753E8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z="1400" smtClean="0"/>
              <a:t>1</a:t>
            </a:fld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84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Extended efficient layer aggregation networks(</a:t>
            </a:r>
            <a:r>
              <a:rPr kumimoji="1" lang="en-US" altLang="ko-KR" sz="3200" dirty="0"/>
              <a:t>base </a:t>
            </a:r>
            <a:r>
              <a:rPr kumimoji="1" lang="ko-KR" altLang="en-US" sz="3200" dirty="0"/>
              <a:t>아키텍처 별 특징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000" dirty="0"/>
              <a:t>ELAN</a:t>
            </a:r>
          </a:p>
          <a:p>
            <a:pPr lvl="1" fontAlgn="ctr">
              <a:lnSpc>
                <a:spcPct val="100000"/>
              </a:lnSpc>
            </a:pPr>
            <a:r>
              <a:rPr lang="en-US" altLang="ko-KR" sz="2000" dirty="0" err="1"/>
              <a:t>CSPVoVNet</a:t>
            </a:r>
            <a:r>
              <a:rPr lang="ko-KR" altLang="en-US" sz="2000" dirty="0"/>
              <a:t> 장점 계승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ko-KR" altLang="en-US" sz="2000" dirty="0"/>
              <a:t>가장 짧고</a:t>
            </a:r>
            <a:r>
              <a:rPr lang="en-US" altLang="ko-KR" sz="2000" dirty="0"/>
              <a:t>,</a:t>
            </a:r>
            <a:r>
              <a:rPr lang="ko-KR" altLang="en-US" sz="2000" dirty="0"/>
              <a:t> 가장 긴 </a:t>
            </a:r>
            <a:r>
              <a:rPr lang="en-US" altLang="ko-KR" sz="2000" dirty="0"/>
              <a:t>Gradient path</a:t>
            </a:r>
            <a:r>
              <a:rPr lang="ko-KR" altLang="en-US" sz="2000" dirty="0"/>
              <a:t>의 차이를 극대화 </a:t>
            </a:r>
            <a:r>
              <a:rPr lang="en-US" altLang="ko-KR" sz="2000" dirty="0"/>
              <a:t>-&gt;</a:t>
            </a:r>
            <a:r>
              <a:rPr lang="ko-KR" altLang="en-US" sz="2000" dirty="0"/>
              <a:t> 모듈 간소화 </a:t>
            </a:r>
            <a:endParaRPr lang="en-US" altLang="ko-KR" sz="2000" dirty="0"/>
          </a:p>
          <a:p>
            <a:pPr lvl="2" fontAlgn="ctr">
              <a:lnSpc>
                <a:spcPct val="100000"/>
              </a:lnSpc>
            </a:pPr>
            <a:r>
              <a:rPr lang="en-US" altLang="ko-KR" dirty="0"/>
              <a:t>deep </a:t>
            </a:r>
            <a:r>
              <a:rPr lang="en-US" altLang="ko-KR" dirty="0" err="1"/>
              <a:t>한</a:t>
            </a:r>
            <a:r>
              <a:rPr lang="en-US" altLang="ko-KR" dirty="0"/>
              <a:t> </a:t>
            </a:r>
            <a:r>
              <a:rPr lang="en-US" altLang="ko-KR" dirty="0" err="1"/>
              <a:t>네트워크</a:t>
            </a:r>
            <a:r>
              <a:rPr lang="en-US" altLang="ko-KR" dirty="0"/>
              <a:t> </a:t>
            </a:r>
            <a:r>
              <a:rPr lang="en-US" altLang="ko-KR" dirty="0" err="1"/>
              <a:t>학습</a:t>
            </a:r>
            <a:r>
              <a:rPr lang="en-US" altLang="ko-KR" dirty="0"/>
              <a:t> </a:t>
            </a:r>
            <a:r>
              <a:rPr lang="en-US" altLang="ko-KR" dirty="0" err="1"/>
              <a:t>가능</a:t>
            </a:r>
            <a:endParaRPr lang="en-US" altLang="ko-KR" dirty="0"/>
          </a:p>
          <a:p>
            <a:pPr lvl="2" fontAlgn="ctr">
              <a:lnSpc>
                <a:spcPct val="100000"/>
              </a:lnSpc>
            </a:pPr>
            <a:r>
              <a:rPr lang="ko-KR" altLang="en-US" dirty="0"/>
              <a:t>모델 </a:t>
            </a:r>
            <a:r>
              <a:rPr lang="en-US" altLang="ko-KR" dirty="0" err="1"/>
              <a:t>수렴</a:t>
            </a:r>
            <a:r>
              <a:rPr lang="ko-KR" altLang="en-US" dirty="0"/>
              <a:t> </a:t>
            </a:r>
            <a:r>
              <a:rPr lang="en-US" altLang="ko-KR" dirty="0" err="1"/>
              <a:t>효과적</a:t>
            </a:r>
            <a:endParaRPr lang="en-US" altLang="ko-KR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Computation block</a:t>
            </a:r>
            <a:r>
              <a:rPr lang="ko-KR" altLang="en-US" sz="2000" dirty="0"/>
              <a:t> 을 깊게 쌓아도 학습 잘 됨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But </a:t>
            </a:r>
            <a:r>
              <a:rPr lang="ko-KR" altLang="en-US" sz="2000" dirty="0"/>
              <a:t>무한대 가까이 쌓을 경우 </a:t>
            </a:r>
            <a:r>
              <a:rPr lang="en-US" altLang="ko-KR" sz="2000" dirty="0"/>
              <a:t>stable state </a:t>
            </a:r>
            <a:r>
              <a:rPr lang="ko-KR" altLang="en-US" sz="2000" dirty="0"/>
              <a:t>붕괴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parameter utilization </a:t>
            </a:r>
            <a:r>
              <a:rPr lang="ko-KR" altLang="en-US" sz="2000" dirty="0"/>
              <a:t>하락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</a:rPr>
              <a:t>E-ELAN(Proposed)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dirty="0"/>
              <a:t>ELAN</a:t>
            </a:r>
            <a:r>
              <a:rPr kumimoji="1" lang="ko-KR" altLang="en-US" sz="2000" dirty="0"/>
              <a:t>의 문제점 해결</a:t>
            </a:r>
            <a:endParaRPr kumimoji="1"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Expand, shuffle, merge </a:t>
            </a:r>
            <a:r>
              <a:rPr lang="en-US" altLang="ko-KR" sz="2000" dirty="0" err="1"/>
              <a:t>cardinality를</a:t>
            </a:r>
            <a:r>
              <a:rPr lang="en-US" altLang="ko-KR" sz="2000" dirty="0"/>
              <a:t> </a:t>
            </a:r>
            <a:r>
              <a:rPr lang="ko-KR" altLang="en-US" sz="2000" dirty="0"/>
              <a:t>추가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computational </a:t>
            </a:r>
            <a:r>
              <a:rPr lang="en-US" altLang="ko-KR" sz="2000" dirty="0" err="1"/>
              <a:t>block을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많이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쌓아도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학습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능력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뛰어남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(</a:t>
            </a:r>
            <a:r>
              <a:rPr lang="en-US" altLang="ko-KR" sz="2000" dirty="0" err="1"/>
              <a:t>Scaling에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따라</a:t>
            </a:r>
            <a:r>
              <a:rPr lang="en-US" altLang="ko-KR" sz="2000" dirty="0"/>
              <a:t>) computational block </a:t>
            </a:r>
            <a:r>
              <a:rPr lang="en-US" altLang="ko-KR" sz="2000" dirty="0" err="1"/>
              <a:t>만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바뀌고</a:t>
            </a:r>
            <a:r>
              <a:rPr lang="en-US" altLang="ko-KR" sz="2000" dirty="0"/>
              <a:t> transition </a:t>
            </a:r>
            <a:r>
              <a:rPr lang="en-US" altLang="ko-KR" sz="2000" dirty="0" err="1"/>
              <a:t>layer는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바뀌지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않음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feature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다양하게 하고 </a:t>
            </a:r>
            <a:r>
              <a:rPr lang="en-US" altLang="ko-KR" sz="2000" dirty="0"/>
              <a:t>parameter</a:t>
            </a:r>
            <a:r>
              <a:rPr lang="ko-KR" altLang="en-US" sz="2000" dirty="0"/>
              <a:t> 사용과 계산을 향상시킴</a:t>
            </a:r>
            <a:endParaRPr lang="en-US" altLang="ko-KR" sz="2000" dirty="0"/>
          </a:p>
          <a:p>
            <a:pPr marL="457200" lvl="1" indent="0" fontAlgn="ctr">
              <a:lnSpc>
                <a:spcPct val="100000"/>
              </a:lnSpc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29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Extended efficient layer aggregation networks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1026" name="Picture 2" descr=": Computational block &#10;c partial c &#10;IXI, 4c, c &#10;2c partial 2c &#10;¯iGGnd cardinality &#10;z 3x3 &#10;3x3 &#10;2 &#10;IXI &#10;3x3 c, c &#10;c &#10;2 &#10;3x3 2c &#10;3x3, 2c, 2c &#10;IXI &#10;Transition &#10;a) VoVNet [391 &#10;layer &#10;IXI &#10;(b) CSPVoVNet [791 &#10;(c) ELAN &#10;Sh me cardi ality &#10;4c &#10;Ixi &#10;Merge c inality &#10;(d) E-ELAN &#10;Figure 2: Extended efficient layer aggregation networks. The proposed extended ELAN (E-ELAN) does not change the gradient transmis- &#10;Sion path Of the original architecture at all, but use group convolution to increase the cardinality Of the added features, and combine the &#10;features of different groups in a shuffle and merge cardinality manner. This way of operation can enhance the features learned by different &#10;feature maps and improve the use of parameters and calculations. ">
            <a:extLst>
              <a:ext uri="{FF2B5EF4-FFF2-40B4-BE49-F238E27FC236}">
                <a16:creationId xmlns:a16="http://schemas.microsoft.com/office/drawing/2014/main" id="{393798DE-C444-5E95-8660-17CA08BC4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2518" r="2687" b="2607"/>
          <a:stretch/>
        </p:blipFill>
        <p:spPr bwMode="auto">
          <a:xfrm>
            <a:off x="1051560" y="1814833"/>
            <a:ext cx="9784080" cy="46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698A-8B26-1F25-5107-F52F1129C8BB}"/>
              </a:ext>
            </a:extLst>
          </p:cNvPr>
          <p:cNvSpPr/>
          <p:nvPr/>
        </p:nvSpPr>
        <p:spPr>
          <a:xfrm>
            <a:off x="8168640" y="2168434"/>
            <a:ext cx="2525486" cy="34660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B034A-7078-5D84-3258-D482E6EE82F3}"/>
              </a:ext>
            </a:extLst>
          </p:cNvPr>
          <p:cNvSpPr txBox="1"/>
          <p:nvPr/>
        </p:nvSpPr>
        <p:spPr>
          <a:xfrm>
            <a:off x="8882744" y="1814833"/>
            <a:ext cx="12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Proposed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5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Model scaling for concatenation-based 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Model scaling : inference speed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충족시키기 위해 다른 모델을 만들고 </a:t>
            </a:r>
            <a:r>
              <a:rPr kumimoji="1" lang="en-US" altLang="ko-KR" sz="2400" dirty="0"/>
              <a:t>attribute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맞추는 것</a:t>
            </a:r>
            <a:endParaRPr kumimoji="1" lang="en-US" altLang="ko-KR" sz="2400" dirty="0"/>
          </a:p>
          <a:p>
            <a:pPr lvl="1"/>
            <a:r>
              <a:rPr kumimoji="1" lang="en-US" altLang="ko-KR" dirty="0"/>
              <a:t>scaling </a:t>
            </a:r>
            <a:r>
              <a:rPr kumimoji="1" lang="ko-KR" altLang="en-US" dirty="0"/>
              <a:t>종류</a:t>
            </a:r>
            <a:endParaRPr kumimoji="1" lang="en-US" altLang="ko-KR" dirty="0"/>
          </a:p>
          <a:p>
            <a:pPr lvl="2"/>
            <a:r>
              <a:rPr kumimoji="1" lang="en-US" altLang="ko-KR" sz="2400" dirty="0"/>
              <a:t>width : filter(=channel) scaling</a:t>
            </a:r>
          </a:p>
          <a:p>
            <a:pPr lvl="2"/>
            <a:r>
              <a:rPr kumimoji="1" lang="en-US" altLang="ko-KR" sz="2400" dirty="0"/>
              <a:t>depth : layer </a:t>
            </a:r>
            <a:r>
              <a:rPr kumimoji="1" lang="ko-KR" altLang="en-US" sz="2400" dirty="0"/>
              <a:t>수 </a:t>
            </a:r>
            <a:r>
              <a:rPr kumimoji="1" lang="en-US" altLang="ko-KR" sz="2400" dirty="0"/>
              <a:t>scaling</a:t>
            </a:r>
          </a:p>
          <a:p>
            <a:pPr lvl="2"/>
            <a:r>
              <a:rPr kumimoji="1" lang="en-US" altLang="ko-KR" sz="2400" dirty="0"/>
              <a:t>resolution : input image </a:t>
            </a:r>
            <a:r>
              <a:rPr kumimoji="1" lang="ko-KR" altLang="en-US" sz="2400" dirty="0"/>
              <a:t>해상도</a:t>
            </a:r>
            <a:endParaRPr kumimoji="1" lang="en-US" altLang="ko-KR" sz="2400" dirty="0"/>
          </a:p>
          <a:p>
            <a:pPr lvl="2"/>
            <a:r>
              <a:rPr kumimoji="1" lang="en-US" altLang="ko-KR" sz="2400" dirty="0"/>
              <a:t>compound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width + depth + resolution scaling</a:t>
            </a:r>
            <a:r>
              <a:rPr kumimoji="1" lang="ko-KR" altLang="en-US" sz="2400" dirty="0"/>
              <a:t>을 조절</a:t>
            </a:r>
            <a:endParaRPr kumimoji="1" lang="en-US" altLang="ko-KR" sz="2400" dirty="0"/>
          </a:p>
          <a:p>
            <a:pPr lvl="2"/>
            <a:endParaRPr kumimoji="1"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1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Model scaling for concatenation-based 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실험을 통해 </a:t>
            </a:r>
            <a:r>
              <a:rPr kumimoji="1" lang="en-US" altLang="ko-KR" sz="2000" dirty="0"/>
              <a:t>concatenation-based </a:t>
            </a:r>
            <a:r>
              <a:rPr kumimoji="1" lang="ko-KR" altLang="en-US" sz="2000" dirty="0"/>
              <a:t>모델의 경우 </a:t>
            </a:r>
            <a:r>
              <a:rPr kumimoji="1" lang="en-US" altLang="ko-KR" sz="2000" dirty="0"/>
              <a:t>depth</a:t>
            </a:r>
            <a:r>
              <a:rPr kumimoji="1" lang="ko-KR" altLang="en-US" sz="2000" dirty="0"/>
              <a:t>가 깊어질 때 </a:t>
            </a:r>
            <a:r>
              <a:rPr kumimoji="1" lang="en-US" altLang="ko-KR" sz="2000" dirty="0"/>
              <a:t>width</a:t>
            </a:r>
            <a:r>
              <a:rPr kumimoji="1" lang="ko-KR" altLang="en-US" sz="2000" dirty="0"/>
              <a:t>도 같이 증가하는 것을 확인</a:t>
            </a:r>
            <a:endParaRPr kumimoji="1" lang="en-US" altLang="ko-KR" sz="2000" dirty="0"/>
          </a:p>
          <a:p>
            <a:r>
              <a:rPr kumimoji="1" lang="en-US" altLang="ko-KR" sz="2000" dirty="0"/>
              <a:t>depth</a:t>
            </a:r>
            <a:r>
              <a:rPr kumimoji="1" lang="ko-KR" altLang="en-US" sz="2000" dirty="0"/>
              <a:t>만 증가시키는 </a:t>
            </a:r>
            <a:r>
              <a:rPr kumimoji="1" lang="en-US" altLang="ko-KR" sz="2000" dirty="0"/>
              <a:t>scaling </a:t>
            </a:r>
            <a:r>
              <a:rPr kumimoji="1" lang="ko-KR" altLang="en-US" sz="2000" dirty="0"/>
              <a:t>방법 제안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layer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in-degree, out-degree</a:t>
            </a:r>
            <a:r>
              <a:rPr kumimoji="1" lang="ko-KR" altLang="en-US" sz="2000" dirty="0"/>
              <a:t>가 바뀌지 않아 파라미터와 계산 량의 </a:t>
            </a:r>
            <a:r>
              <a:rPr kumimoji="1" lang="en-US" altLang="ko-KR" sz="2000" dirty="0"/>
              <a:t>scaling factor</a:t>
            </a:r>
            <a:r>
              <a:rPr kumimoji="1" lang="ko-KR" altLang="en-US" sz="2000" dirty="0"/>
              <a:t>의 각 영향을 독립적으로 분석가능</a:t>
            </a:r>
            <a:endParaRPr kumimoji="1" lang="en-US" altLang="ko-KR" sz="2000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2050" name="Picture 2" descr="Conv &#10;Conv &#10;Conv &#10;scaling up depth &#10;Conv &#10;Conv &#10;Con v &#10;width also be changed &#10;Partial &#10;Scaling up width &#10;Transition &#10;Computational block &#10;Scaling up depth Scaling up width &#10;Transition &#10;Scaling up width &#10;Cribs Stage Merge &#10;(a) concatenation-based model &#10;(b) scaled-up concatenation-based model (c) compound scaling up depth and width for concatenation-based model &#10;Figure 3: Model scaling for concatenation-based models. From (a) to (b), we observe that when depth scaling is performed on &#10;concatenation-based models, the output width of a computational block also increases. This phenomenon will cause the input width &#10;of the subsequent transmission layer to increase. Therefore, we propose (c), that is, when performing model scaling on concatenation- &#10;based models, only the depth in a computational block needs to be scaled, and the remaining of transmission layer is performed with &#10;corresponding width scaling. ">
            <a:extLst>
              <a:ext uri="{FF2B5EF4-FFF2-40B4-BE49-F238E27FC236}">
                <a16:creationId xmlns:a16="http://schemas.microsoft.com/office/drawing/2014/main" id="{A61C723E-2538-9808-2B05-E19B3021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4106"/>
            <a:ext cx="10011937" cy="30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B9B3CA-58D5-E791-FA93-07EEC668CBDB}"/>
              </a:ext>
            </a:extLst>
          </p:cNvPr>
          <p:cNvSpPr/>
          <p:nvPr/>
        </p:nvSpPr>
        <p:spPr>
          <a:xfrm>
            <a:off x="5912934" y="3684105"/>
            <a:ext cx="4937203" cy="20044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609AB-448F-6D41-B826-D6D6DA2F79CA}"/>
              </a:ext>
            </a:extLst>
          </p:cNvPr>
          <p:cNvSpPr txBox="1"/>
          <p:nvPr/>
        </p:nvSpPr>
        <p:spPr>
          <a:xfrm>
            <a:off x="7758872" y="3343275"/>
            <a:ext cx="12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Proposed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9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Model scaling for concatenation-based models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14</a:t>
            </a:fld>
            <a:endParaRPr kumimoji="1" lang="ko-KR" altLang="en-US"/>
          </a:p>
        </p:txBody>
      </p:sp>
      <p:pic>
        <p:nvPicPr>
          <p:cNvPr id="14338" name="Picture 2" descr="Table 3: Ablation study on proposed model scaling. &#10;Model &#10;base (v7-X light) &#10;width only (1.25 w) &#10;depth only (2.0 d) &#10;compound (v7-X) &#10;improvement &#10;#Param. &#10;47.0M &#10;73.4M &#10;69.3M &#10;71.3M &#10;FLOPs &#10;125.5G &#10;195.5G &#10;187.6G &#10;189.9G &#10;Size &#10;640 &#10;640 &#10;640 &#10;640 &#10;APval &#10;51.7% &#10;52.4% &#10;52.7% &#10;52.9% &#10;+1.2 &#10;APval &#10;50 &#10;70.1% &#10;70.9% &#10;70.8% &#10;71.1% &#10;+1.0 &#10;APval &#10;75 &#10;56.0% &#10;57.1% &#10;57.3% &#10;57.5% &#10;+1.5 ">
            <a:extLst>
              <a:ext uri="{FF2B5EF4-FFF2-40B4-BE49-F238E27FC236}">
                <a16:creationId xmlns:a16="http://schemas.microsoft.com/office/drawing/2014/main" id="{145CE2AB-C0FB-32AD-1548-65BC2475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22" y="2843228"/>
            <a:ext cx="7022355" cy="26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3D696-2355-D967-7690-F8118CF4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Ablation study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48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Planned re-parameterized convolution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7"/>
            <a:ext cx="5257800" cy="51378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1800" dirty="0" err="1"/>
              <a:t>RepConv</a:t>
            </a:r>
            <a:r>
              <a:rPr kumimoji="1" lang="ko-KR" altLang="en-US" sz="1800" dirty="0"/>
              <a:t> 기반</a:t>
            </a:r>
            <a:endParaRPr kumimoji="1" lang="en-US" altLang="ko-KR" sz="1800" dirty="0"/>
          </a:p>
          <a:p>
            <a:pPr lvl="1">
              <a:lnSpc>
                <a:spcPct val="110000"/>
              </a:lnSpc>
            </a:pPr>
            <a:r>
              <a:rPr kumimoji="1" lang="en-US" altLang="ko-KR" sz="1800" dirty="0"/>
              <a:t>3x3 Conv, 1x1 Conv, Identity connection</a:t>
            </a:r>
            <a:r>
              <a:rPr kumimoji="1" lang="ko-KR" altLang="en-US" sz="1800" dirty="0"/>
              <a:t>을 하나의 </a:t>
            </a:r>
            <a:r>
              <a:rPr kumimoji="1" lang="en-US" altLang="ko-KR" sz="1800" dirty="0"/>
              <a:t>convolution layer</a:t>
            </a:r>
            <a:r>
              <a:rPr kumimoji="1" lang="ko-KR" altLang="en-US" sz="1800" dirty="0"/>
              <a:t>로 합치는 방식</a:t>
            </a:r>
            <a:endParaRPr kumimoji="1" lang="en-US" altLang="ko-KR" sz="1800" dirty="0"/>
          </a:p>
          <a:p>
            <a:pPr lvl="2">
              <a:lnSpc>
                <a:spcPct val="110000"/>
              </a:lnSpc>
            </a:pPr>
            <a:r>
              <a:rPr kumimoji="1" lang="en-US" altLang="ko-KR" sz="1800" dirty="0"/>
              <a:t>Identity connection(or mapping, shortcut) : </a:t>
            </a:r>
            <a:r>
              <a:rPr kumimoji="1" lang="ko-KR" altLang="en-US" sz="1800" dirty="0"/>
              <a:t>입력 값을 그대로 전달하는 방법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ResNet</a:t>
            </a:r>
            <a:r>
              <a:rPr kumimoji="1" lang="ko-KR" altLang="en-US" sz="1800" dirty="0"/>
              <a:t>과 같은 </a:t>
            </a:r>
            <a:r>
              <a:rPr kumimoji="1" lang="en-US" altLang="ko-KR" sz="1800" dirty="0"/>
              <a:t>Concatenation based </a:t>
            </a:r>
            <a:r>
              <a:rPr kumimoji="1" lang="ko-KR" altLang="en-US" sz="1800" dirty="0"/>
              <a:t>모델에서 사용됨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>
              <a:lnSpc>
                <a:spcPct val="110000"/>
              </a:lnSpc>
            </a:pPr>
            <a:r>
              <a:rPr kumimoji="1" lang="en-US" altLang="ko-KR" sz="1800" dirty="0" err="1"/>
              <a:t>RepConv</a:t>
            </a:r>
            <a:r>
              <a:rPr kumimoji="1" lang="ko-KR" altLang="en-US" sz="1800" dirty="0"/>
              <a:t>안의 </a:t>
            </a:r>
            <a:r>
              <a:rPr kumimoji="1" lang="en-US" altLang="ko-KR" sz="1800" b="1" dirty="0">
                <a:solidFill>
                  <a:srgbClr val="FF0000"/>
                </a:solidFill>
              </a:rPr>
              <a:t>Identity connection</a:t>
            </a:r>
            <a:r>
              <a:rPr kumimoji="1" lang="en-US" altLang="ko-KR" sz="1800" dirty="0"/>
              <a:t>(</a:t>
            </a:r>
            <a:r>
              <a:rPr kumimoji="1" lang="en-US" altLang="ko-KR" sz="1800" dirty="0" err="1"/>
              <a:t>Concetenation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이 </a:t>
            </a:r>
            <a:r>
              <a:rPr kumimoji="1" lang="en-US" altLang="ko-KR" sz="1800" dirty="0"/>
              <a:t>Resnet</a:t>
            </a:r>
            <a:r>
              <a:rPr kumimoji="1" lang="ko-KR" altLang="en-US" sz="1800" dirty="0"/>
              <a:t>의 </a:t>
            </a:r>
            <a:r>
              <a:rPr kumimoji="1" lang="en-US" altLang="ko-KR" sz="1800" b="1" dirty="0">
                <a:solidFill>
                  <a:srgbClr val="0070C0"/>
                </a:solidFill>
              </a:rPr>
              <a:t>residual,</a:t>
            </a:r>
            <a:r>
              <a:rPr kumimoji="1" lang="ko-KR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ko-KR" sz="1800" b="1" dirty="0">
                <a:solidFill>
                  <a:srgbClr val="0070C0"/>
                </a:solidFill>
              </a:rPr>
              <a:t>concatenation</a:t>
            </a:r>
            <a:r>
              <a:rPr kumimoji="1" lang="ko-KR" altLang="en-US" sz="1800" dirty="0"/>
              <a:t>을 파괴하는 것을 발견</a:t>
            </a:r>
            <a:endParaRPr kumimoji="1" lang="en-US" altLang="ko-KR" sz="1800" dirty="0"/>
          </a:p>
          <a:p>
            <a:pPr lvl="1">
              <a:lnSpc>
                <a:spcPct val="110000"/>
              </a:lnSpc>
            </a:pPr>
            <a:r>
              <a:rPr kumimoji="1" lang="en-US" altLang="ko-KR" sz="1800" b="1" dirty="0" err="1"/>
              <a:t>RepConv</a:t>
            </a:r>
            <a:r>
              <a:rPr kumimoji="1" lang="ko-KR" altLang="en-US" sz="1800" b="1" dirty="0"/>
              <a:t>뒤에 </a:t>
            </a:r>
            <a:r>
              <a:rPr kumimoji="1" lang="en-US" altLang="ko-KR" sz="1800" b="1" dirty="0"/>
              <a:t>Concatenation</a:t>
            </a:r>
            <a:r>
              <a:rPr kumimoji="1" lang="ko-KR" altLang="en-US" sz="1800" b="1" dirty="0"/>
              <a:t>을 할 경우 성능 저하 발생</a:t>
            </a:r>
            <a:endParaRPr kumimoji="1" lang="en-US" altLang="ko-KR" sz="1800" b="1" dirty="0"/>
          </a:p>
          <a:p>
            <a:pPr>
              <a:lnSpc>
                <a:spcPct val="110000"/>
              </a:lnSpc>
            </a:pPr>
            <a:r>
              <a:rPr kumimoji="1" lang="en-US" altLang="ko-KR" sz="1800" b="1" dirty="0"/>
              <a:t>identity connection</a:t>
            </a:r>
            <a:r>
              <a:rPr kumimoji="1" lang="ko-KR" altLang="en-US" sz="1800" b="1" dirty="0"/>
              <a:t>없는 </a:t>
            </a:r>
            <a:r>
              <a:rPr kumimoji="1" lang="en-US" altLang="ko-KR" sz="1800" b="1" dirty="0" err="1"/>
              <a:t>RepConv</a:t>
            </a:r>
            <a:r>
              <a:rPr kumimoji="1" lang="en-US" altLang="ko-KR" sz="1800" b="1" dirty="0"/>
              <a:t>(</a:t>
            </a:r>
            <a:r>
              <a:rPr kumimoji="1" lang="en-US" altLang="ko-KR" sz="1800" b="1" dirty="0" err="1"/>
              <a:t>RepConvN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인 </a:t>
            </a:r>
            <a:r>
              <a:rPr kumimoji="1" lang="en-US" altLang="ko-KR" sz="1800" b="1" dirty="0"/>
              <a:t>planned re-parameterized convolution </a:t>
            </a:r>
            <a:r>
              <a:rPr kumimoji="1" lang="ko-KR" altLang="en-US" sz="1800" b="1" dirty="0"/>
              <a:t>설계</a:t>
            </a:r>
            <a:r>
              <a:rPr kumimoji="1" lang="en-US" altLang="ko-KR" sz="1800" b="1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6888E6-FBF0-39EC-CD7B-74D7169B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943" y="1689099"/>
            <a:ext cx="4872857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D43DB-E169-D4EA-7706-A0B882D5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532" y="1308810"/>
            <a:ext cx="5737050" cy="4634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2884A-D5D4-2052-A551-D0CDC4521E4E}"/>
              </a:ext>
            </a:extLst>
          </p:cNvPr>
          <p:cNvSpPr txBox="1"/>
          <p:nvPr/>
        </p:nvSpPr>
        <p:spPr>
          <a:xfrm>
            <a:off x="388570" y="247967"/>
            <a:ext cx="4742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err="1"/>
              <a:t>RepVGG</a:t>
            </a:r>
            <a:endParaRPr kumimoji="1" lang="ko-KR" altLang="en-US" sz="4800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211FA5D-5BCE-5850-3899-608818A8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8"/>
            <a:ext cx="5257800" cy="466725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1600" dirty="0" err="1"/>
              <a:t>ResNet</a:t>
            </a:r>
            <a:r>
              <a:rPr kumimoji="1" lang="ko-KR" altLang="en-US" sz="1600" dirty="0"/>
              <a:t>의 형태에서 영감을 받은 </a:t>
            </a:r>
            <a:r>
              <a:rPr kumimoji="1" lang="en-US" altLang="ko-KR" sz="1600" dirty="0"/>
              <a:t>Re-parameterized </a:t>
            </a:r>
            <a:r>
              <a:rPr kumimoji="1" lang="ko-KR" altLang="en-US" sz="1600" dirty="0"/>
              <a:t>모델</a:t>
            </a:r>
            <a:endParaRPr kumimoji="1" lang="en-US" altLang="ko-KR" sz="1600" dirty="0"/>
          </a:p>
          <a:p>
            <a:pPr lvl="1">
              <a:lnSpc>
                <a:spcPct val="110000"/>
              </a:lnSpc>
            </a:pPr>
            <a:r>
              <a:rPr kumimoji="1" lang="en-US" altLang="ko-KR" sz="1600" dirty="0" err="1"/>
              <a:t>ResNet</a:t>
            </a:r>
            <a:r>
              <a:rPr kumimoji="1" lang="ko-KR" altLang="en-US" sz="1600" dirty="0"/>
              <a:t>과 같은 </a:t>
            </a:r>
            <a:r>
              <a:rPr kumimoji="1" lang="en-US" altLang="ko-KR" sz="1600" dirty="0"/>
              <a:t>concatenation </a:t>
            </a:r>
            <a:r>
              <a:rPr kumimoji="1" lang="ko-KR" altLang="en-US" sz="1600" dirty="0"/>
              <a:t>기반 모델의 가장 큰 문제점은 </a:t>
            </a:r>
            <a:r>
              <a:rPr kumimoji="1" lang="en-US" altLang="ko-KR" sz="1600" dirty="0"/>
              <a:t>Inference </a:t>
            </a:r>
            <a:r>
              <a:rPr kumimoji="1" lang="ko-KR" altLang="en-US" sz="1600" dirty="0"/>
              <a:t>속도가 느리다는 것</a:t>
            </a:r>
            <a:endParaRPr kumimoji="1" lang="en-US" altLang="ko-KR" sz="1600" dirty="0"/>
          </a:p>
          <a:p>
            <a:pPr lvl="1">
              <a:lnSpc>
                <a:spcPct val="110000"/>
              </a:lnSpc>
            </a:pPr>
            <a:r>
              <a:rPr kumimoji="1" lang="en-US" altLang="ko-KR" sz="1600" dirty="0"/>
              <a:t>VGG</a:t>
            </a:r>
            <a:r>
              <a:rPr kumimoji="1" lang="ko-KR" altLang="en-US" sz="1600" dirty="0"/>
              <a:t>와 같은 모델은 </a:t>
            </a:r>
            <a:r>
              <a:rPr kumimoji="1" lang="en-US" altLang="ko-KR" sz="1600" dirty="0"/>
              <a:t>Inference </a:t>
            </a:r>
            <a:r>
              <a:rPr kumimoji="1" lang="ko-KR" altLang="en-US" sz="1600" dirty="0"/>
              <a:t>속도는 빠르지만 낮은 정확도</a:t>
            </a:r>
            <a:endParaRPr kumimoji="1" lang="en-US" altLang="ko-KR" sz="1600" dirty="0"/>
          </a:p>
          <a:p>
            <a:pPr lvl="1">
              <a:lnSpc>
                <a:spcPct val="110000"/>
              </a:lnSpc>
            </a:pPr>
            <a:r>
              <a:rPr kumimoji="1" lang="en-US" altLang="ko-KR" sz="1600" dirty="0" err="1"/>
              <a:t>RepVGG</a:t>
            </a:r>
            <a:r>
              <a:rPr kumimoji="1" lang="ko-KR" altLang="en-US" sz="1600" dirty="0"/>
              <a:t>는 </a:t>
            </a:r>
            <a:r>
              <a:rPr kumimoji="1" lang="en-US" altLang="ko-KR" sz="1600" dirty="0" err="1"/>
              <a:t>ResNet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VGG</a:t>
            </a:r>
            <a:r>
              <a:rPr kumimoji="1" lang="ko-KR" altLang="en-US" sz="1600" dirty="0"/>
              <a:t>의 장점을 결합한 모델</a:t>
            </a:r>
            <a:endParaRPr kumimoji="1" lang="en-US" altLang="ko-KR" sz="1600" dirty="0"/>
          </a:p>
          <a:p>
            <a:pPr>
              <a:lnSpc>
                <a:spcPct val="110000"/>
              </a:lnSpc>
            </a:pPr>
            <a:r>
              <a:rPr kumimoji="1" lang="en-US" altLang="ko-KR" sz="1600" dirty="0"/>
              <a:t>Training</a:t>
            </a:r>
            <a:r>
              <a:rPr kumimoji="1" lang="ko-KR" altLang="en-US" sz="1600" dirty="0"/>
              <a:t>시에는 </a:t>
            </a:r>
            <a:r>
              <a:rPr kumimoji="1" lang="en-US" altLang="ko-KR" sz="1600" dirty="0" err="1"/>
              <a:t>ResNet</a:t>
            </a:r>
            <a:r>
              <a:rPr kumimoji="1" lang="ko-KR" altLang="en-US" sz="1600" dirty="0"/>
              <a:t>과 같이 여러 </a:t>
            </a:r>
            <a:r>
              <a:rPr kumimoji="1" lang="en-US" altLang="ko-KR" sz="1600" dirty="0"/>
              <a:t>Identity connection</a:t>
            </a:r>
            <a:r>
              <a:rPr kumimoji="1" lang="ko-KR" altLang="en-US" sz="1600" dirty="0"/>
              <a:t>을 사용하고 </a:t>
            </a:r>
            <a:r>
              <a:rPr kumimoji="1" lang="en-US" altLang="ko-KR" sz="1600" dirty="0"/>
              <a:t>Inference</a:t>
            </a:r>
            <a:r>
              <a:rPr kumimoji="1" lang="ko-KR" altLang="en-US" sz="1600" dirty="0"/>
              <a:t>시에는 </a:t>
            </a:r>
            <a:r>
              <a:rPr kumimoji="1" lang="en-US" altLang="ko-KR" sz="1600" dirty="0"/>
              <a:t>Convolution Filter(3x3,1x1)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Identity connection</a:t>
            </a:r>
            <a:r>
              <a:rPr kumimoji="1" lang="ko-KR" altLang="en-US" sz="1600" dirty="0"/>
              <a:t>을 하나의 </a:t>
            </a:r>
            <a:r>
              <a:rPr kumimoji="1" lang="en-US" altLang="ko-KR" sz="1600" dirty="0"/>
              <a:t>3x3 Convolution Filter</a:t>
            </a:r>
            <a:r>
              <a:rPr kumimoji="1" lang="ko-KR" altLang="en-US" sz="1600" dirty="0"/>
              <a:t>로 통합</a:t>
            </a:r>
            <a:endParaRPr kumimoji="1" lang="en-US" altLang="ko-KR" sz="1600" dirty="0"/>
          </a:p>
          <a:p>
            <a:pPr lvl="1">
              <a:lnSpc>
                <a:spcPct val="110000"/>
              </a:lnSpc>
            </a:pPr>
            <a:r>
              <a:rPr kumimoji="1" lang="en-US" altLang="ko-KR" sz="1600" dirty="0"/>
              <a:t>3x3 Filter</a:t>
            </a:r>
            <a:r>
              <a:rPr kumimoji="1" lang="ko-KR" altLang="en-US" sz="1600" dirty="0"/>
              <a:t>이 대부분의 </a:t>
            </a:r>
            <a:r>
              <a:rPr kumimoji="1" lang="en-US" altLang="ko-KR" sz="1600" dirty="0"/>
              <a:t>GPU</a:t>
            </a:r>
            <a:r>
              <a:rPr kumimoji="1" lang="ko-KR" altLang="en-US" sz="1600" dirty="0"/>
              <a:t>에서 가장 빠른 연산속도를 보여주기 때문에 모두 </a:t>
            </a:r>
            <a:r>
              <a:rPr kumimoji="1" lang="en-US" altLang="ko-KR" sz="1600" dirty="0"/>
              <a:t>3x3 Filter </a:t>
            </a:r>
            <a:r>
              <a:rPr kumimoji="1" lang="ko-KR" altLang="en-US" sz="1600" dirty="0"/>
              <a:t>로 통합</a:t>
            </a:r>
            <a:endParaRPr kumimoji="1"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3BFADB-95D3-5C54-C7ED-A3ED0B167379}"/>
              </a:ext>
            </a:extLst>
          </p:cNvPr>
          <p:cNvSpPr/>
          <p:nvPr/>
        </p:nvSpPr>
        <p:spPr>
          <a:xfrm>
            <a:off x="8405145" y="2369858"/>
            <a:ext cx="1601835" cy="79799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88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7261" y="5987548"/>
            <a:ext cx="2743200" cy="365125"/>
          </a:xfrm>
        </p:spPr>
        <p:txBody>
          <a:bodyPr/>
          <a:lstStyle/>
          <a:p>
            <a:fld id="{36A7B55D-658E-6248-9DDD-48A712338352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25AAFDC-5668-4745-BA0F-10A95914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82"/>
          <a:stretch/>
        </p:blipFill>
        <p:spPr>
          <a:xfrm>
            <a:off x="284861" y="0"/>
            <a:ext cx="7183399" cy="6488924"/>
          </a:xfrm>
        </p:spPr>
      </p:pic>
      <p:pic>
        <p:nvPicPr>
          <p:cNvPr id="13" name="내용 개체 틀 10">
            <a:extLst>
              <a:ext uri="{FF2B5EF4-FFF2-40B4-BE49-F238E27FC236}">
                <a16:creationId xmlns:a16="http://schemas.microsoft.com/office/drawing/2014/main" id="{BE70C74B-0C45-A6FF-BB00-E03D2863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54" b="90342"/>
          <a:stretch/>
        </p:blipFill>
        <p:spPr>
          <a:xfrm>
            <a:off x="5466228" y="559533"/>
            <a:ext cx="521390" cy="371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591C79-8EFC-2E47-506C-70717950EA66}"/>
              </a:ext>
            </a:extLst>
          </p:cNvPr>
          <p:cNvGrpSpPr/>
          <p:nvPr/>
        </p:nvGrpSpPr>
        <p:grpSpPr>
          <a:xfrm>
            <a:off x="5319764" y="469257"/>
            <a:ext cx="365772" cy="345283"/>
            <a:chOff x="5873103" y="838059"/>
            <a:chExt cx="365772" cy="345283"/>
          </a:xfrm>
        </p:grpSpPr>
        <p:pic>
          <p:nvPicPr>
            <p:cNvPr id="12" name="내용 개체 틀 10">
              <a:extLst>
                <a:ext uri="{FF2B5EF4-FFF2-40B4-BE49-F238E27FC236}">
                  <a16:creationId xmlns:a16="http://schemas.microsoft.com/office/drawing/2014/main" id="{10A5AB5A-2E4F-1138-74B5-C9E23F7C0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96000" y="838059"/>
              <a:ext cx="142875" cy="138113"/>
            </a:xfrm>
            <a:prstGeom prst="rect">
              <a:avLst/>
            </a:prstGeom>
          </p:spPr>
        </p:pic>
        <p:pic>
          <p:nvPicPr>
            <p:cNvPr id="14" name="내용 개체 틀 10">
              <a:extLst>
                <a:ext uri="{FF2B5EF4-FFF2-40B4-BE49-F238E27FC236}">
                  <a16:creationId xmlns:a16="http://schemas.microsoft.com/office/drawing/2014/main" id="{41E9FDEC-852D-CFFD-A1DB-4D74A00C1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19567" y="907116"/>
              <a:ext cx="142875" cy="138113"/>
            </a:xfrm>
            <a:prstGeom prst="rect">
              <a:avLst/>
            </a:prstGeom>
          </p:spPr>
        </p:pic>
        <p:pic>
          <p:nvPicPr>
            <p:cNvPr id="15" name="내용 개체 틀 10">
              <a:extLst>
                <a:ext uri="{FF2B5EF4-FFF2-40B4-BE49-F238E27FC236}">
                  <a16:creationId xmlns:a16="http://schemas.microsoft.com/office/drawing/2014/main" id="{77AACF33-7326-80B8-3DF5-67A50EE25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941501" y="976173"/>
              <a:ext cx="142875" cy="138113"/>
            </a:xfrm>
            <a:prstGeom prst="rect">
              <a:avLst/>
            </a:prstGeom>
          </p:spPr>
        </p:pic>
        <p:pic>
          <p:nvPicPr>
            <p:cNvPr id="16" name="내용 개체 틀 10">
              <a:extLst>
                <a:ext uri="{FF2B5EF4-FFF2-40B4-BE49-F238E27FC236}">
                  <a16:creationId xmlns:a16="http://schemas.microsoft.com/office/drawing/2014/main" id="{1309B3DE-0D3E-8ABE-7B46-833210CF9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873103" y="1045229"/>
              <a:ext cx="142875" cy="13811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6218BF-C88E-F253-2C86-36B997E63B47}"/>
              </a:ext>
            </a:extLst>
          </p:cNvPr>
          <p:cNvSpPr txBox="1"/>
          <p:nvPr/>
        </p:nvSpPr>
        <p:spPr>
          <a:xfrm>
            <a:off x="7242880" y="619346"/>
            <a:ext cx="5195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input channel : 2</a:t>
            </a:r>
          </a:p>
          <a:p>
            <a:r>
              <a:rPr kumimoji="1" lang="en-US" altLang="ko-KR" dirty="0"/>
              <a:t>output channel : 2</a:t>
            </a:r>
          </a:p>
          <a:p>
            <a:r>
              <a:rPr kumimoji="1" lang="en-US" altLang="ko-KR" dirty="0"/>
              <a:t>output </a:t>
            </a:r>
            <a:r>
              <a:rPr kumimoji="1" lang="ko-KR" altLang="en-US" dirty="0"/>
              <a:t>채널 개수</a:t>
            </a:r>
            <a:r>
              <a:rPr kumimoji="1" lang="en-US" altLang="ko-KR" dirty="0"/>
              <a:t>(c2=2)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BN parameter </a:t>
            </a:r>
            <a:r>
              <a:rPr kumimoji="1" lang="ko-KR" altLang="en-US" dirty="0"/>
              <a:t>계산됨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AC3A7-CAF4-C1AE-7C52-0F3B92F33D79}"/>
              </a:ext>
            </a:extLst>
          </p:cNvPr>
          <p:cNvSpPr txBox="1"/>
          <p:nvPr/>
        </p:nvSpPr>
        <p:spPr>
          <a:xfrm>
            <a:off x="6194467" y="4222631"/>
            <a:ext cx="519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zero-padding</a:t>
            </a:r>
            <a:r>
              <a:rPr kumimoji="1" lang="ko-KR" altLang="en-US" dirty="0"/>
              <a:t>을 가하여 </a:t>
            </a:r>
            <a:r>
              <a:rPr kumimoji="1" lang="en-US" altLang="ko-KR" dirty="0"/>
              <a:t>3x3 conv</a:t>
            </a:r>
            <a:r>
              <a:rPr kumimoji="1" lang="ko-KR" altLang="en-US" dirty="0"/>
              <a:t>로 재구성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7D692-E60D-3520-F430-8338B8CFDE3D}"/>
              </a:ext>
            </a:extLst>
          </p:cNvPr>
          <p:cNvSpPr txBox="1"/>
          <p:nvPr/>
        </p:nvSpPr>
        <p:spPr>
          <a:xfrm>
            <a:off x="7381878" y="2630616"/>
            <a:ext cx="481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indentity</a:t>
            </a:r>
            <a:r>
              <a:rPr kumimoji="1" lang="en-US" altLang="ko-KR" dirty="0"/>
              <a:t> Connection :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feature map</a:t>
            </a:r>
            <a:r>
              <a:rPr kumimoji="1" lang="ko-KR" altLang="en-US" dirty="0"/>
              <a:t>을 그대로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유지해주는 연산</a:t>
            </a:r>
            <a:endParaRPr kumimoji="1"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809DB-8E76-3991-16B6-8B5CD9619985}"/>
              </a:ext>
            </a:extLst>
          </p:cNvPr>
          <p:cNvSpPr/>
          <p:nvPr/>
        </p:nvSpPr>
        <p:spPr>
          <a:xfrm rot="10800000">
            <a:off x="6194468" y="2399408"/>
            <a:ext cx="1172607" cy="148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F1B33BF6-DC20-52F9-D638-7FFA839C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14" y="4692154"/>
            <a:ext cx="3745625" cy="966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1F5452-FA76-2515-B913-C20968154D29}"/>
              </a:ext>
            </a:extLst>
          </p:cNvPr>
          <p:cNvSpPr txBox="1"/>
          <p:nvPr/>
        </p:nvSpPr>
        <p:spPr>
          <a:xfrm>
            <a:off x="6901434" y="12277"/>
            <a:ext cx="519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 err="1"/>
              <a:t>RepVGG</a:t>
            </a:r>
            <a:r>
              <a:rPr kumimoji="1" lang="en-US" altLang="ko-KR" sz="2800" dirty="0"/>
              <a:t> re-parameterized </a:t>
            </a:r>
            <a:r>
              <a:rPr kumimoji="1" lang="ko-KR" altLang="en-US" sz="2800" dirty="0"/>
              <a:t>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7FD9-6B7E-04BB-8C95-B1E9373C32DD}"/>
              </a:ext>
            </a:extLst>
          </p:cNvPr>
          <p:cNvSpPr txBox="1"/>
          <p:nvPr/>
        </p:nvSpPr>
        <p:spPr>
          <a:xfrm>
            <a:off x="2726048" y="352875"/>
            <a:ext cx="97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Identity</a:t>
            </a:r>
          </a:p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Connection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5B4956-7B02-B74A-AE54-48EE632D5FBD}"/>
              </a:ext>
            </a:extLst>
          </p:cNvPr>
          <p:cNvSpPr txBox="1"/>
          <p:nvPr/>
        </p:nvSpPr>
        <p:spPr>
          <a:xfrm>
            <a:off x="593044" y="348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D5858-DDFD-A4CB-D880-98524DBAA688}"/>
              </a:ext>
            </a:extLst>
          </p:cNvPr>
          <p:cNvSpPr txBox="1"/>
          <p:nvPr/>
        </p:nvSpPr>
        <p:spPr>
          <a:xfrm>
            <a:off x="630433" y="196794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(2)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8FC9D1-3209-1F21-9382-6895173112BD}"/>
              </a:ext>
            </a:extLst>
          </p:cNvPr>
          <p:cNvSpPr txBox="1"/>
          <p:nvPr/>
        </p:nvSpPr>
        <p:spPr>
          <a:xfrm>
            <a:off x="4913503" y="-33213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(3)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6603D-01B7-F106-C6ED-7C913C20EA6F}"/>
              </a:ext>
            </a:extLst>
          </p:cNvPr>
          <p:cNvSpPr txBox="1"/>
          <p:nvPr/>
        </p:nvSpPr>
        <p:spPr>
          <a:xfrm>
            <a:off x="5417090" y="678173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E320C0-1710-449A-FE74-9859F9291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463" y="5658767"/>
            <a:ext cx="3975100" cy="596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F738FCF-DB02-23B5-D8D9-5B0BDB7FC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318" y="6113230"/>
            <a:ext cx="3606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6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7261" y="5987548"/>
            <a:ext cx="2743200" cy="365125"/>
          </a:xfrm>
        </p:spPr>
        <p:txBody>
          <a:bodyPr/>
          <a:lstStyle/>
          <a:p>
            <a:fld id="{36A7B55D-658E-6248-9DDD-48A712338352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25AAFDC-5668-4745-BA0F-10A95914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82"/>
          <a:stretch/>
        </p:blipFill>
        <p:spPr>
          <a:xfrm>
            <a:off x="284861" y="0"/>
            <a:ext cx="7183399" cy="6488924"/>
          </a:xfrm>
        </p:spPr>
      </p:pic>
      <p:pic>
        <p:nvPicPr>
          <p:cNvPr id="13" name="내용 개체 틀 10">
            <a:extLst>
              <a:ext uri="{FF2B5EF4-FFF2-40B4-BE49-F238E27FC236}">
                <a16:creationId xmlns:a16="http://schemas.microsoft.com/office/drawing/2014/main" id="{BE70C74B-0C45-A6FF-BB00-E03D2863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54" b="90342"/>
          <a:stretch/>
        </p:blipFill>
        <p:spPr>
          <a:xfrm>
            <a:off x="5466228" y="559533"/>
            <a:ext cx="521390" cy="371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591C79-8EFC-2E47-506C-70717950EA66}"/>
              </a:ext>
            </a:extLst>
          </p:cNvPr>
          <p:cNvGrpSpPr/>
          <p:nvPr/>
        </p:nvGrpSpPr>
        <p:grpSpPr>
          <a:xfrm>
            <a:off x="5319764" y="469257"/>
            <a:ext cx="365772" cy="345283"/>
            <a:chOff x="5873103" y="838059"/>
            <a:chExt cx="365772" cy="345283"/>
          </a:xfrm>
        </p:grpSpPr>
        <p:pic>
          <p:nvPicPr>
            <p:cNvPr id="12" name="내용 개체 틀 10">
              <a:extLst>
                <a:ext uri="{FF2B5EF4-FFF2-40B4-BE49-F238E27FC236}">
                  <a16:creationId xmlns:a16="http://schemas.microsoft.com/office/drawing/2014/main" id="{10A5AB5A-2E4F-1138-74B5-C9E23F7C0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96000" y="838059"/>
              <a:ext cx="142875" cy="138113"/>
            </a:xfrm>
            <a:prstGeom prst="rect">
              <a:avLst/>
            </a:prstGeom>
          </p:spPr>
        </p:pic>
        <p:pic>
          <p:nvPicPr>
            <p:cNvPr id="14" name="내용 개체 틀 10">
              <a:extLst>
                <a:ext uri="{FF2B5EF4-FFF2-40B4-BE49-F238E27FC236}">
                  <a16:creationId xmlns:a16="http://schemas.microsoft.com/office/drawing/2014/main" id="{41E9FDEC-852D-CFFD-A1DB-4D74A00C1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19567" y="907116"/>
              <a:ext cx="142875" cy="138113"/>
            </a:xfrm>
            <a:prstGeom prst="rect">
              <a:avLst/>
            </a:prstGeom>
          </p:spPr>
        </p:pic>
        <p:pic>
          <p:nvPicPr>
            <p:cNvPr id="15" name="내용 개체 틀 10">
              <a:extLst>
                <a:ext uri="{FF2B5EF4-FFF2-40B4-BE49-F238E27FC236}">
                  <a16:creationId xmlns:a16="http://schemas.microsoft.com/office/drawing/2014/main" id="{77AACF33-7326-80B8-3DF5-67A50EE25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941501" y="976173"/>
              <a:ext cx="142875" cy="138113"/>
            </a:xfrm>
            <a:prstGeom prst="rect">
              <a:avLst/>
            </a:prstGeom>
          </p:spPr>
        </p:pic>
        <p:pic>
          <p:nvPicPr>
            <p:cNvPr id="16" name="내용 개체 틀 10">
              <a:extLst>
                <a:ext uri="{FF2B5EF4-FFF2-40B4-BE49-F238E27FC236}">
                  <a16:creationId xmlns:a16="http://schemas.microsoft.com/office/drawing/2014/main" id="{1309B3DE-0D3E-8ABE-7B46-833210CF9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873103" y="1045229"/>
              <a:ext cx="142875" cy="138113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809DB-8E76-3991-16B6-8B5CD9619985}"/>
              </a:ext>
            </a:extLst>
          </p:cNvPr>
          <p:cNvSpPr/>
          <p:nvPr/>
        </p:nvSpPr>
        <p:spPr>
          <a:xfrm rot="10800000">
            <a:off x="6194467" y="2337276"/>
            <a:ext cx="1312844" cy="1663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F1B33BF6-DC20-52F9-D638-7FFA839C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61" y="1814677"/>
            <a:ext cx="3745625" cy="966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B7FD9-6B7E-04BB-8C95-B1E9373C32DD}"/>
              </a:ext>
            </a:extLst>
          </p:cNvPr>
          <p:cNvSpPr txBox="1"/>
          <p:nvPr/>
        </p:nvSpPr>
        <p:spPr>
          <a:xfrm>
            <a:off x="2705584" y="138243"/>
            <a:ext cx="97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Identity</a:t>
            </a:r>
          </a:p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Connection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5B4956-7B02-B74A-AE54-48EE632D5FBD}"/>
              </a:ext>
            </a:extLst>
          </p:cNvPr>
          <p:cNvSpPr txBox="1"/>
          <p:nvPr/>
        </p:nvSpPr>
        <p:spPr>
          <a:xfrm>
            <a:off x="593044" y="348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D5858-DDFD-A4CB-D880-98524DBAA688}"/>
              </a:ext>
            </a:extLst>
          </p:cNvPr>
          <p:cNvSpPr txBox="1"/>
          <p:nvPr/>
        </p:nvSpPr>
        <p:spPr>
          <a:xfrm>
            <a:off x="593043" y="196794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(2)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8FC9D1-3209-1F21-9382-6895173112BD}"/>
              </a:ext>
            </a:extLst>
          </p:cNvPr>
          <p:cNvSpPr txBox="1"/>
          <p:nvPr/>
        </p:nvSpPr>
        <p:spPr>
          <a:xfrm>
            <a:off x="5607470" y="491761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(2)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6603D-01B7-F106-C6ED-7C913C20EA6F}"/>
              </a:ext>
            </a:extLst>
          </p:cNvPr>
          <p:cNvSpPr txBox="1"/>
          <p:nvPr/>
        </p:nvSpPr>
        <p:spPr>
          <a:xfrm>
            <a:off x="4900982" y="348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E320C0-1710-449A-FE74-9859F9291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210" y="2781290"/>
            <a:ext cx="3975100" cy="596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F738FCF-DB02-23B5-D8D9-5B0BDB7FC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086" y="3378190"/>
            <a:ext cx="3606800" cy="622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D06889-E87A-32CB-3DB9-A709A364E7E2}"/>
                  </a:ext>
                </a:extLst>
              </p:cNvPr>
              <p:cNvSpPr txBox="1"/>
              <p:nvPr/>
            </p:nvSpPr>
            <p:spPr>
              <a:xfrm>
                <a:off x="6730030" y="4829208"/>
                <a:ext cx="5397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(2)=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(1)∗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(1)∗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</m:t>
                      </m:r>
                      <m:r>
                        <a:rPr kumimoji="1" lang="en-US" altLang="ko-K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(1)∗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D06889-E87A-32CB-3DB9-A709A364E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30" y="4829208"/>
                <a:ext cx="5397661" cy="276999"/>
              </a:xfrm>
              <a:prstGeom prst="rect">
                <a:avLst/>
              </a:prstGeom>
              <a:blipFill>
                <a:blip r:embed="rId7"/>
                <a:stretch>
                  <a:fillRect t="-4348" r="-235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303BC9-8B59-8B3A-4E1C-CE6F7F93EA8E}"/>
              </a:ext>
            </a:extLst>
          </p:cNvPr>
          <p:cNvSpPr txBox="1"/>
          <p:nvPr/>
        </p:nvSpPr>
        <p:spPr>
          <a:xfrm>
            <a:off x="6974722" y="2297983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(3)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7CD6-9F4A-1415-7476-F0E395E06877}"/>
                  </a:ext>
                </a:extLst>
              </p:cNvPr>
              <p:cNvSpPr txBox="1"/>
              <p:nvPr/>
            </p:nvSpPr>
            <p:spPr>
              <a:xfrm>
                <a:off x="6730030" y="5174509"/>
                <a:ext cx="53976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(2)=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(1)∗(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ko-K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A37CD6-9F4A-1415-7476-F0E395E06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030" y="5174509"/>
                <a:ext cx="5397661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32A569-AD90-26EC-338F-522C7BF3AEAF}"/>
                  </a:ext>
                </a:extLst>
              </p:cNvPr>
              <p:cNvSpPr txBox="1"/>
              <p:nvPr/>
            </p:nvSpPr>
            <p:spPr>
              <a:xfrm>
                <a:off x="5987618" y="4186290"/>
                <a:ext cx="539766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(2)=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𝛼𝛾𝛽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(1)∗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</m:t>
                      </m:r>
                      <m:r>
                        <a:rPr kumimoji="1" lang="en-US" altLang="ko-K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(1)∗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32A569-AD90-26EC-338F-522C7BF3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618" y="4186290"/>
                <a:ext cx="5397661" cy="818301"/>
              </a:xfrm>
              <a:prstGeom prst="rect">
                <a:avLst/>
              </a:prstGeom>
              <a:blipFill>
                <a:blip r:embed="rId9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922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7261" y="5987548"/>
            <a:ext cx="2743200" cy="365125"/>
          </a:xfrm>
        </p:spPr>
        <p:txBody>
          <a:bodyPr/>
          <a:lstStyle/>
          <a:p>
            <a:fld id="{36A7B55D-658E-6248-9DDD-48A712338352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25AAFDC-5668-4745-BA0F-10A95914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82"/>
          <a:stretch/>
        </p:blipFill>
        <p:spPr>
          <a:xfrm>
            <a:off x="284861" y="0"/>
            <a:ext cx="7183399" cy="6488924"/>
          </a:xfrm>
        </p:spPr>
      </p:pic>
      <p:pic>
        <p:nvPicPr>
          <p:cNvPr id="13" name="내용 개체 틀 10">
            <a:extLst>
              <a:ext uri="{FF2B5EF4-FFF2-40B4-BE49-F238E27FC236}">
                <a16:creationId xmlns:a16="http://schemas.microsoft.com/office/drawing/2014/main" id="{BE70C74B-0C45-A6FF-BB00-E03D2863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54" b="90342"/>
          <a:stretch/>
        </p:blipFill>
        <p:spPr>
          <a:xfrm>
            <a:off x="5466228" y="559533"/>
            <a:ext cx="521390" cy="371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591C79-8EFC-2E47-506C-70717950EA66}"/>
              </a:ext>
            </a:extLst>
          </p:cNvPr>
          <p:cNvGrpSpPr/>
          <p:nvPr/>
        </p:nvGrpSpPr>
        <p:grpSpPr>
          <a:xfrm>
            <a:off x="5319764" y="469257"/>
            <a:ext cx="365772" cy="345283"/>
            <a:chOff x="5873103" y="838059"/>
            <a:chExt cx="365772" cy="345283"/>
          </a:xfrm>
        </p:grpSpPr>
        <p:pic>
          <p:nvPicPr>
            <p:cNvPr id="12" name="내용 개체 틀 10">
              <a:extLst>
                <a:ext uri="{FF2B5EF4-FFF2-40B4-BE49-F238E27FC236}">
                  <a16:creationId xmlns:a16="http://schemas.microsoft.com/office/drawing/2014/main" id="{10A5AB5A-2E4F-1138-74B5-C9E23F7C0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96000" y="838059"/>
              <a:ext cx="142875" cy="138113"/>
            </a:xfrm>
            <a:prstGeom prst="rect">
              <a:avLst/>
            </a:prstGeom>
          </p:spPr>
        </p:pic>
        <p:pic>
          <p:nvPicPr>
            <p:cNvPr id="14" name="내용 개체 틀 10">
              <a:extLst>
                <a:ext uri="{FF2B5EF4-FFF2-40B4-BE49-F238E27FC236}">
                  <a16:creationId xmlns:a16="http://schemas.microsoft.com/office/drawing/2014/main" id="{41E9FDEC-852D-CFFD-A1DB-4D74A00C1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6019567" y="907116"/>
              <a:ext cx="142875" cy="138113"/>
            </a:xfrm>
            <a:prstGeom prst="rect">
              <a:avLst/>
            </a:prstGeom>
          </p:spPr>
        </p:pic>
        <p:pic>
          <p:nvPicPr>
            <p:cNvPr id="15" name="내용 개체 틀 10">
              <a:extLst>
                <a:ext uri="{FF2B5EF4-FFF2-40B4-BE49-F238E27FC236}">
                  <a16:creationId xmlns:a16="http://schemas.microsoft.com/office/drawing/2014/main" id="{77AACF33-7326-80B8-3DF5-67A50EE25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941501" y="976173"/>
              <a:ext cx="142875" cy="138113"/>
            </a:xfrm>
            <a:prstGeom prst="rect">
              <a:avLst/>
            </a:prstGeom>
          </p:spPr>
        </p:pic>
        <p:pic>
          <p:nvPicPr>
            <p:cNvPr id="16" name="내용 개체 틀 10">
              <a:extLst>
                <a:ext uri="{FF2B5EF4-FFF2-40B4-BE49-F238E27FC236}">
                  <a16:creationId xmlns:a16="http://schemas.microsoft.com/office/drawing/2014/main" id="{1309B3DE-0D3E-8ABE-7B46-833210CF9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31" t="12199" r="24980" b="85742"/>
            <a:stretch/>
          </p:blipFill>
          <p:spPr>
            <a:xfrm>
              <a:off x="5873103" y="1045229"/>
              <a:ext cx="142875" cy="138113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809DB-8E76-3991-16B6-8B5CD9619985}"/>
              </a:ext>
            </a:extLst>
          </p:cNvPr>
          <p:cNvSpPr/>
          <p:nvPr/>
        </p:nvSpPr>
        <p:spPr>
          <a:xfrm rot="10800000">
            <a:off x="6194467" y="2337276"/>
            <a:ext cx="1312844" cy="1663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7FD9-6B7E-04BB-8C95-B1E9373C32DD}"/>
              </a:ext>
            </a:extLst>
          </p:cNvPr>
          <p:cNvSpPr txBox="1"/>
          <p:nvPr/>
        </p:nvSpPr>
        <p:spPr>
          <a:xfrm>
            <a:off x="2705584" y="138243"/>
            <a:ext cx="97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Identity</a:t>
            </a:r>
          </a:p>
          <a:p>
            <a:pPr algn="ctr"/>
            <a:r>
              <a:rPr kumimoji="1" lang="en-US" altLang="ko-KR" sz="1200" dirty="0">
                <a:solidFill>
                  <a:srgbClr val="FF0000"/>
                </a:solidFill>
              </a:rPr>
              <a:t>Connection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5B4956-7B02-B74A-AE54-48EE632D5FBD}"/>
              </a:ext>
            </a:extLst>
          </p:cNvPr>
          <p:cNvSpPr txBox="1"/>
          <p:nvPr/>
        </p:nvSpPr>
        <p:spPr>
          <a:xfrm>
            <a:off x="593044" y="348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D5858-DDFD-A4CB-D880-98524DBAA688}"/>
              </a:ext>
            </a:extLst>
          </p:cNvPr>
          <p:cNvSpPr txBox="1"/>
          <p:nvPr/>
        </p:nvSpPr>
        <p:spPr>
          <a:xfrm>
            <a:off x="593043" y="196794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(2)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8FC9D1-3209-1F21-9382-6895173112BD}"/>
              </a:ext>
            </a:extLst>
          </p:cNvPr>
          <p:cNvSpPr txBox="1"/>
          <p:nvPr/>
        </p:nvSpPr>
        <p:spPr>
          <a:xfrm>
            <a:off x="5607470" y="491761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(2)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6603D-01B7-F106-C6ED-7C913C20EA6F}"/>
              </a:ext>
            </a:extLst>
          </p:cNvPr>
          <p:cNvSpPr txBox="1"/>
          <p:nvPr/>
        </p:nvSpPr>
        <p:spPr>
          <a:xfrm>
            <a:off x="4900982" y="3484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(1)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03BC9-8B59-8B3A-4E1C-CE6F7F93EA8E}"/>
              </a:ext>
            </a:extLst>
          </p:cNvPr>
          <p:cNvSpPr txBox="1"/>
          <p:nvPr/>
        </p:nvSpPr>
        <p:spPr>
          <a:xfrm>
            <a:off x="6974722" y="2297983"/>
            <a:ext cx="5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W</a:t>
            </a:r>
            <a:r>
              <a:rPr kumimoji="1" lang="en-US" altLang="ko-KR" baseline="30000" dirty="0">
                <a:solidFill>
                  <a:srgbClr val="FF0000"/>
                </a:solidFill>
              </a:rPr>
              <a:t>(3)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32A569-AD90-26EC-338F-522C7BF3AEAF}"/>
                  </a:ext>
                </a:extLst>
              </p:cNvPr>
              <p:cNvSpPr txBox="1"/>
              <p:nvPr/>
            </p:nvSpPr>
            <p:spPr>
              <a:xfrm>
                <a:off x="7061265" y="1425021"/>
                <a:ext cx="5768423" cy="4587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𝑏𝑛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𝑏𝑛</m:t>
                      </m:r>
                      <m:d>
                        <m:d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e>
                      </m:d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</a:rPr>
                        <m:t>𝑏𝑛</m:t>
                      </m:r>
                      <m:d>
                        <m:d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e>
                      </m:d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𝑏𝑛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</a:rPr>
                        <m:t>𝑏𝑛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ko-KR" alt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f>
                        <m:f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 </m:t>
                      </m:r>
                      <m:f>
                        <m:f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kumimoji="1"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  <m:oMath xmlns:m="http://schemas.openxmlformats.org/officeDocument/2006/math"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kumimoji="1"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𝜇𝛾</m:t>
                          </m:r>
                        </m:num>
                        <m:den>
                          <m:r>
                            <a:rPr kumimoji="1"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kumimoji="1"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32A569-AD90-26EC-338F-522C7BF3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65" y="1425021"/>
                <a:ext cx="5768423" cy="4587474"/>
              </a:xfrm>
              <a:prstGeom prst="rect">
                <a:avLst/>
              </a:prstGeom>
              <a:blipFill>
                <a:blip r:embed="rId4"/>
                <a:stretch>
                  <a:fillRect t="-2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90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YOLO(v1~v7) </a:t>
            </a:r>
            <a:r>
              <a:rPr kumimoji="1" lang="ko-KR" altLang="en-US" dirty="0"/>
              <a:t>타임라인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0B01697-9D09-5E24-C454-E7D45953E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438694"/>
              </p:ext>
            </p:extLst>
          </p:nvPr>
        </p:nvGraphicFramePr>
        <p:xfrm>
          <a:off x="221606" y="1529543"/>
          <a:ext cx="11549216" cy="194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CF0E62-98E1-281F-12C8-D4A24F15DF7C}"/>
              </a:ext>
            </a:extLst>
          </p:cNvPr>
          <p:cNvSpPr txBox="1"/>
          <p:nvPr/>
        </p:nvSpPr>
        <p:spPr>
          <a:xfrm>
            <a:off x="1260729" y="2943233"/>
            <a:ext cx="451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made by </a:t>
            </a:r>
          </a:p>
          <a:p>
            <a:pPr algn="ctr"/>
            <a:r>
              <a:rPr kumimoji="1" lang="en-US" altLang="ko-KR" dirty="0"/>
              <a:t>Joseph Redmon</a:t>
            </a:r>
            <a:r>
              <a:rPr kumimoji="1" lang="en-US" altLang="ko-KR" baseline="30000" dirty="0"/>
              <a:t>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31BB30-5186-9FD7-0AED-EBA7A3113D4E}"/>
              </a:ext>
            </a:extLst>
          </p:cNvPr>
          <p:cNvSpPr/>
          <p:nvPr/>
        </p:nvSpPr>
        <p:spPr>
          <a:xfrm>
            <a:off x="105226" y="1721705"/>
            <a:ext cx="6827589" cy="1940877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CA5AEF-7CE0-9174-486F-9DFFD2BB86FA}"/>
              </a:ext>
            </a:extLst>
          </p:cNvPr>
          <p:cNvSpPr/>
          <p:nvPr/>
        </p:nvSpPr>
        <p:spPr>
          <a:xfrm rot="10800000">
            <a:off x="7438540" y="1722429"/>
            <a:ext cx="2021344" cy="2218413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645DA-30B9-4F8B-9194-81DDE8B65286}"/>
              </a:ext>
            </a:extLst>
          </p:cNvPr>
          <p:cNvSpPr txBox="1"/>
          <p:nvPr/>
        </p:nvSpPr>
        <p:spPr>
          <a:xfrm>
            <a:off x="7370552" y="2943232"/>
            <a:ext cx="2164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maed</a:t>
            </a:r>
            <a:r>
              <a:rPr kumimoji="1" lang="en-US" altLang="ko-KR" dirty="0"/>
              <a:t> by </a:t>
            </a:r>
          </a:p>
          <a:p>
            <a:pPr algn="ctr"/>
            <a:r>
              <a:rPr kumimoji="1" lang="en-US" altLang="ko-KR" dirty="0"/>
              <a:t>Alexey Bochkovskiy</a:t>
            </a:r>
            <a:r>
              <a:rPr kumimoji="1" lang="en-US" altLang="ko-KR" baseline="30000" dirty="0"/>
              <a:t>1</a:t>
            </a:r>
          </a:p>
          <a:p>
            <a:pPr algn="ctr"/>
            <a:r>
              <a:rPr kumimoji="1" lang="en-US" altLang="ko-KR" dirty="0" err="1"/>
              <a:t>Chien</a:t>
            </a:r>
            <a:r>
              <a:rPr kumimoji="1" lang="en-US" altLang="ko-KR" dirty="0"/>
              <a:t>-Yao</a:t>
            </a:r>
            <a:r>
              <a:rPr kumimoji="1" lang="ko-KR" altLang="en-US" dirty="0"/>
              <a:t> </a:t>
            </a:r>
            <a:r>
              <a:rPr kumimoji="1" lang="en-US" altLang="ko-KR" dirty="0"/>
              <a:t>Wang</a:t>
            </a:r>
            <a:endParaRPr kumimoji="1"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0041E7-6EAC-C563-0A7A-0C984466CE05}"/>
              </a:ext>
            </a:extLst>
          </p:cNvPr>
          <p:cNvGrpSpPr/>
          <p:nvPr/>
        </p:nvGrpSpPr>
        <p:grpSpPr>
          <a:xfrm>
            <a:off x="142231" y="5148147"/>
            <a:ext cx="364665" cy="425634"/>
            <a:chOff x="2446031" y="694913"/>
            <a:chExt cx="470438" cy="550324"/>
          </a:xfrm>
        </p:grpSpPr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49C6F9CB-D42B-56F1-E77F-90DEAA84F13B}"/>
                </a:ext>
              </a:extLst>
            </p:cNvPr>
            <p:cNvSpPr/>
            <p:nvPr/>
          </p:nvSpPr>
          <p:spPr>
            <a:xfrm>
              <a:off x="2446031" y="694913"/>
              <a:ext cx="470438" cy="55032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오른쪽 화살표[R] 4">
              <a:extLst>
                <a:ext uri="{FF2B5EF4-FFF2-40B4-BE49-F238E27FC236}">
                  <a16:creationId xmlns:a16="http://schemas.microsoft.com/office/drawing/2014/main" id="{EF599E5D-96D0-FACC-47C2-5CDA765A4E90}"/>
                </a:ext>
              </a:extLst>
            </p:cNvPr>
            <p:cNvSpPr txBox="1"/>
            <p:nvPr/>
          </p:nvSpPr>
          <p:spPr>
            <a:xfrm>
              <a:off x="2446031" y="804978"/>
              <a:ext cx="329307" cy="330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 dirty="0"/>
            </a:p>
          </p:txBody>
        </p:sp>
      </p:grp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B1B14046-326F-A10A-D769-FE09AB894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624970"/>
              </p:ext>
            </p:extLst>
          </p:nvPr>
        </p:nvGraphicFramePr>
        <p:xfrm>
          <a:off x="642784" y="4315064"/>
          <a:ext cx="11128038" cy="194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7C457-7C56-56DF-DC3B-088712B984B3}"/>
              </a:ext>
            </a:extLst>
          </p:cNvPr>
          <p:cNvSpPr/>
          <p:nvPr/>
        </p:nvSpPr>
        <p:spPr>
          <a:xfrm>
            <a:off x="9369632" y="4854208"/>
            <a:ext cx="2374198" cy="1870834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DD2967-07F0-566D-1F31-F48DF1F299B3}"/>
              </a:ext>
            </a:extLst>
          </p:cNvPr>
          <p:cNvCxnSpPr>
            <a:cxnSpLocks/>
            <a:stCxn id="15" idx="0"/>
            <a:endCxn id="23" idx="0"/>
          </p:cNvCxnSpPr>
          <p:nvPr/>
        </p:nvCxnSpPr>
        <p:spPr>
          <a:xfrm>
            <a:off x="8449212" y="3940842"/>
            <a:ext cx="2107519" cy="913366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2F3FD-6F1A-97D0-E22B-5A55F61C98C8}"/>
              </a:ext>
            </a:extLst>
          </p:cNvPr>
          <p:cNvSpPr txBox="1"/>
          <p:nvPr/>
        </p:nvSpPr>
        <p:spPr>
          <a:xfrm>
            <a:off x="8958349" y="3918197"/>
            <a:ext cx="201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Based</a:t>
            </a:r>
            <a:endParaRPr kumimoji="1"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87B6FF-9837-12F6-BBD7-9EDA6A272AEA}"/>
              </a:ext>
            </a:extLst>
          </p:cNvPr>
          <p:cNvSpPr txBox="1"/>
          <p:nvPr/>
        </p:nvSpPr>
        <p:spPr>
          <a:xfrm>
            <a:off x="9502971" y="5730226"/>
            <a:ext cx="201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maed</a:t>
            </a:r>
            <a:r>
              <a:rPr kumimoji="1" lang="en-US" altLang="ko-KR" dirty="0"/>
              <a:t> by </a:t>
            </a:r>
          </a:p>
          <a:p>
            <a:pPr algn="ctr"/>
            <a:r>
              <a:rPr kumimoji="1" lang="en-US" altLang="ko-KR" dirty="0" err="1"/>
              <a:t>Chien</a:t>
            </a:r>
            <a:r>
              <a:rPr kumimoji="1" lang="en-US" altLang="ko-KR" dirty="0"/>
              <a:t>-Yao</a:t>
            </a:r>
            <a:r>
              <a:rPr kumimoji="1" lang="ko-KR" altLang="en-US" dirty="0"/>
              <a:t> </a:t>
            </a:r>
            <a:r>
              <a:rPr kumimoji="1" lang="en-US" altLang="ko-KR" dirty="0"/>
              <a:t>Wang</a:t>
            </a:r>
            <a:r>
              <a:rPr kumimoji="1" lang="en-US" altLang="ko-KR" baseline="30000" dirty="0"/>
              <a:t>1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Alexey </a:t>
            </a:r>
            <a:r>
              <a:rPr kumimoji="1" lang="en-US" altLang="ko-KR" dirty="0" err="1"/>
              <a:t>Bochkovskiy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BA37D-2A9F-1FE2-2DDF-88D7CB7D97EF}"/>
              </a:ext>
            </a:extLst>
          </p:cNvPr>
          <p:cNvSpPr txBox="1"/>
          <p:nvPr/>
        </p:nvSpPr>
        <p:spPr>
          <a:xfrm>
            <a:off x="10124632" y="103515"/>
            <a:ext cx="2067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xxx</a:t>
            </a:r>
            <a:r>
              <a:rPr kumimoji="1" lang="ko-KR" altLang="en-US" sz="1100" baseline="30000" dirty="0"/>
              <a:t> </a:t>
            </a:r>
            <a:r>
              <a:rPr kumimoji="1" lang="en-US" altLang="ko-KR" sz="1100" baseline="30000" dirty="0"/>
              <a:t>1 </a:t>
            </a:r>
            <a:r>
              <a:rPr kumimoji="1" lang="en-US" altLang="ko-KR" sz="1100" dirty="0"/>
              <a:t>:1</a:t>
            </a:r>
            <a:r>
              <a:rPr kumimoji="1" lang="ko-KR" altLang="en-US" sz="1100" dirty="0"/>
              <a:t>저자를 의미</a:t>
            </a: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2478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>
                <a:solidFill>
                  <a:schemeClr val="tx1"/>
                </a:solidFill>
              </a:rPr>
              <a:t>20</a:t>
            </a:fld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4C82BC-C1C7-03C9-D4D9-F3B5DF97B5B9}"/>
              </a:ext>
            </a:extLst>
          </p:cNvPr>
          <p:cNvGrpSpPr/>
          <p:nvPr/>
        </p:nvGrpSpPr>
        <p:grpSpPr>
          <a:xfrm>
            <a:off x="782807" y="1227439"/>
            <a:ext cx="1512660" cy="1512660"/>
            <a:chOff x="596462" y="567938"/>
            <a:chExt cx="1512660" cy="15126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F93760-A89A-66A1-E7C3-4CA3E03243F9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3BADA4E-EB0F-DE01-16F8-C5FB28B5D5FA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9B46C53-600D-75AA-E200-A7FD2F4C55BB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7468F3-DAFB-E41C-E27A-F90F05021BBE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37BBB9F-E4CC-470B-CDDF-60B8B8AAF0E1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CF43FBB-AA04-C905-2BDA-17AC01A85D44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C688097-A82A-6339-7688-23B59C8D7C4E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A6CF82-6E5A-5005-4F96-4AAFB77C4E6E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70A0AF-0393-2A39-0AC0-E71355E9F237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14A8191-E079-6940-4EDD-D187F127D21E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62B548-E9F0-749E-289E-032D095A49EC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CD318F6-3782-A223-E723-E0A08AF058B5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B68F7C-CD80-1406-D3F5-D9F55B13EE9C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614390A-E16E-4B44-402C-1FDF9FC13BE6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3BD8A59-9283-5406-B6A5-09C486F2D0EB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DC682B-F589-CAA2-3F91-8E729B352924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3BD376-F149-095D-157F-6E68850B66F8}"/>
              </a:ext>
            </a:extLst>
          </p:cNvPr>
          <p:cNvGrpSpPr/>
          <p:nvPr/>
        </p:nvGrpSpPr>
        <p:grpSpPr>
          <a:xfrm>
            <a:off x="490754" y="1492289"/>
            <a:ext cx="1512660" cy="1512660"/>
            <a:chOff x="481094" y="1050697"/>
            <a:chExt cx="1512660" cy="151266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959DFD-7067-F0F9-D8FE-D63C53467AAB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5B34676-E95C-59A1-A681-FCD9DB29DC2B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B5AB35-EF0B-462F-2437-28869C8E4DBD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9687F73-F11F-630A-53F4-D6EFD498AC2E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CCD148-9E48-AA77-DC21-1E65C74D9BE4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F85775C-08AF-7261-6AFB-79EC705B7CE6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0AB470-D5DB-8937-A808-FFC620A29C19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0A8C2E5-943C-DA3A-CBCA-A3FD61E6DAC8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6FEBA7-E989-4123-1905-E9714FE75974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128382B-6878-5960-45B9-6554337D05BD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927FF07-6D2D-D30B-A616-B209211099BA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F6C0B3-1B74-C2EE-8145-6470FF9AF307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2BE6C9E-6782-5950-7AD8-A96DF7340549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FD0866-DA0B-D8B5-E431-DB67D981D5D7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D1719D8-6C11-E754-2C51-05D2E4CD97B0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B50F4A1-7549-9FE0-F42E-890C7148AF5C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25709C6-11DF-0003-BF86-A31583A23FBB}"/>
              </a:ext>
            </a:extLst>
          </p:cNvPr>
          <p:cNvSpPr txBox="1"/>
          <p:nvPr/>
        </p:nvSpPr>
        <p:spPr>
          <a:xfrm>
            <a:off x="441640" y="637631"/>
            <a:ext cx="1757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input feature channel : 2</a:t>
            </a:r>
          </a:p>
          <a:p>
            <a:r>
              <a:rPr kumimoji="1" lang="en-US" altLang="ko-KR" sz="1100" dirty="0"/>
              <a:t>output feature channel : 2</a:t>
            </a:r>
            <a:endParaRPr kumimoji="1"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34039A-662D-3B08-46CD-0DCCB8C0F42F}"/>
              </a:ext>
            </a:extLst>
          </p:cNvPr>
          <p:cNvSpPr txBox="1"/>
          <p:nvPr/>
        </p:nvSpPr>
        <p:spPr>
          <a:xfrm>
            <a:off x="138306" y="-2825"/>
            <a:ext cx="677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How to calculate [Identity Connection] in </a:t>
            </a:r>
            <a:r>
              <a:rPr kumimoji="1" lang="en-US" altLang="ko-KR" sz="2400" dirty="0" err="1"/>
              <a:t>RepVGG</a:t>
            </a:r>
            <a:endParaRPr kumimoji="1" lang="en-US" altLang="ko-KR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933B40-D086-628A-57F3-A13B733A7954}"/>
              </a:ext>
            </a:extLst>
          </p:cNvPr>
          <p:cNvSpPr txBox="1"/>
          <p:nvPr/>
        </p:nvSpPr>
        <p:spPr>
          <a:xfrm>
            <a:off x="342584" y="3126142"/>
            <a:ext cx="175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input feature map</a:t>
            </a:r>
            <a:endParaRPr kumimoji="1" lang="ko-KR" altLang="en-US" sz="1100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8330FEF-B4B2-36D5-BA24-B9F81D9ABC54}"/>
              </a:ext>
            </a:extLst>
          </p:cNvPr>
          <p:cNvGrpSpPr/>
          <p:nvPr/>
        </p:nvGrpSpPr>
        <p:grpSpPr>
          <a:xfrm>
            <a:off x="2869932" y="849273"/>
            <a:ext cx="1134495" cy="1134495"/>
            <a:chOff x="2890535" y="1172562"/>
            <a:chExt cx="1134495" cy="113449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E8ABAD-DBE4-B4CA-3C8F-840DE2C392CD}"/>
                </a:ext>
              </a:extLst>
            </p:cNvPr>
            <p:cNvSpPr/>
            <p:nvPr/>
          </p:nvSpPr>
          <p:spPr>
            <a:xfrm>
              <a:off x="2890535" y="1172563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E74638-FEA1-1908-5CC6-9B17CED24527}"/>
                </a:ext>
              </a:extLst>
            </p:cNvPr>
            <p:cNvSpPr/>
            <p:nvPr/>
          </p:nvSpPr>
          <p:spPr>
            <a:xfrm>
              <a:off x="3268700" y="1172563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62BDB07-68AF-747A-4D06-FE629D355545}"/>
                </a:ext>
              </a:extLst>
            </p:cNvPr>
            <p:cNvSpPr/>
            <p:nvPr/>
          </p:nvSpPr>
          <p:spPr>
            <a:xfrm>
              <a:off x="3646865" y="117256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B7E3C7A-D24C-968E-C0B9-F74798F0B778}"/>
                </a:ext>
              </a:extLst>
            </p:cNvPr>
            <p:cNvSpPr/>
            <p:nvPr/>
          </p:nvSpPr>
          <p:spPr>
            <a:xfrm>
              <a:off x="2890535" y="15507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6592F45-F7E5-54AF-2697-C2DED13ADA1E}"/>
                </a:ext>
              </a:extLst>
            </p:cNvPr>
            <p:cNvSpPr/>
            <p:nvPr/>
          </p:nvSpPr>
          <p:spPr>
            <a:xfrm>
              <a:off x="3268700" y="15507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1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169AB28-C43A-3D60-8CD6-6048302B5158}"/>
                </a:ext>
              </a:extLst>
            </p:cNvPr>
            <p:cNvSpPr/>
            <p:nvPr/>
          </p:nvSpPr>
          <p:spPr>
            <a:xfrm>
              <a:off x="3646865" y="1550727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4D4D626-B998-5900-ACE0-D33DFA731BBF}"/>
                </a:ext>
              </a:extLst>
            </p:cNvPr>
            <p:cNvSpPr/>
            <p:nvPr/>
          </p:nvSpPr>
          <p:spPr>
            <a:xfrm>
              <a:off x="2890535" y="192889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694BA51-A6B4-B3E4-CEEA-1E88F6CF8F38}"/>
                </a:ext>
              </a:extLst>
            </p:cNvPr>
            <p:cNvSpPr/>
            <p:nvPr/>
          </p:nvSpPr>
          <p:spPr>
            <a:xfrm>
              <a:off x="3268700" y="192889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91F7E82-2E28-0982-5F0E-7E3E83615C22}"/>
                </a:ext>
              </a:extLst>
            </p:cNvPr>
            <p:cNvSpPr/>
            <p:nvPr/>
          </p:nvSpPr>
          <p:spPr>
            <a:xfrm>
              <a:off x="3646865" y="1928891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DF81709-AB54-8912-FC84-383430A61E1F}"/>
              </a:ext>
            </a:extLst>
          </p:cNvPr>
          <p:cNvGrpSpPr/>
          <p:nvPr/>
        </p:nvGrpSpPr>
        <p:grpSpPr>
          <a:xfrm>
            <a:off x="4243217" y="849272"/>
            <a:ext cx="1134495" cy="1134495"/>
            <a:chOff x="4263820" y="1147799"/>
            <a:chExt cx="1134495" cy="1134495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6BDC62F-69AF-14B6-62B3-9D6954F88307}"/>
                </a:ext>
              </a:extLst>
            </p:cNvPr>
            <p:cNvSpPr/>
            <p:nvPr/>
          </p:nvSpPr>
          <p:spPr>
            <a:xfrm>
              <a:off x="4263820" y="1147800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92ED7F8-A2E9-277E-1C72-347A6B67361E}"/>
                </a:ext>
              </a:extLst>
            </p:cNvPr>
            <p:cNvSpPr/>
            <p:nvPr/>
          </p:nvSpPr>
          <p:spPr>
            <a:xfrm>
              <a:off x="4641985" y="1147800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D43F22E-9A0A-2244-41B2-703D62FB6614}"/>
                </a:ext>
              </a:extLst>
            </p:cNvPr>
            <p:cNvSpPr/>
            <p:nvPr/>
          </p:nvSpPr>
          <p:spPr>
            <a:xfrm>
              <a:off x="5020150" y="114779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73E063F-3C5C-033E-7565-EACC0A31A2DB}"/>
                </a:ext>
              </a:extLst>
            </p:cNvPr>
            <p:cNvSpPr/>
            <p:nvPr/>
          </p:nvSpPr>
          <p:spPr>
            <a:xfrm>
              <a:off x="4263820" y="1525965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F1EF3E9-14AF-513D-20F1-CD3BAC387F57}"/>
                </a:ext>
              </a:extLst>
            </p:cNvPr>
            <p:cNvSpPr/>
            <p:nvPr/>
          </p:nvSpPr>
          <p:spPr>
            <a:xfrm>
              <a:off x="4641985" y="1525965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AE53265-5147-20A6-C194-4CE6157962BE}"/>
                </a:ext>
              </a:extLst>
            </p:cNvPr>
            <p:cNvSpPr/>
            <p:nvPr/>
          </p:nvSpPr>
          <p:spPr>
            <a:xfrm>
              <a:off x="5020150" y="1525964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A5D31C-6DED-11BF-401B-D8F36E6F0E33}"/>
                </a:ext>
              </a:extLst>
            </p:cNvPr>
            <p:cNvSpPr/>
            <p:nvPr/>
          </p:nvSpPr>
          <p:spPr>
            <a:xfrm>
              <a:off x="4263820" y="190412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40F110-D963-ED23-4F5B-2394CF45A2EA}"/>
                </a:ext>
              </a:extLst>
            </p:cNvPr>
            <p:cNvSpPr/>
            <p:nvPr/>
          </p:nvSpPr>
          <p:spPr>
            <a:xfrm>
              <a:off x="4641985" y="190412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E9CFAF-2984-D843-81E7-4E4DAD2F7466}"/>
                </a:ext>
              </a:extLst>
            </p:cNvPr>
            <p:cNvSpPr/>
            <p:nvPr/>
          </p:nvSpPr>
          <p:spPr>
            <a:xfrm>
              <a:off x="5020150" y="19041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8A35562-37C2-F509-EC5D-DD2FB2DA364A}"/>
              </a:ext>
            </a:extLst>
          </p:cNvPr>
          <p:cNvGrpSpPr/>
          <p:nvPr/>
        </p:nvGrpSpPr>
        <p:grpSpPr>
          <a:xfrm>
            <a:off x="2869931" y="2313137"/>
            <a:ext cx="1134495" cy="1134495"/>
            <a:chOff x="3477131" y="2081975"/>
            <a:chExt cx="1134495" cy="113449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631D7D9-0332-C52D-DDFA-A95571BFDFAD}"/>
                </a:ext>
              </a:extLst>
            </p:cNvPr>
            <p:cNvSpPr/>
            <p:nvPr/>
          </p:nvSpPr>
          <p:spPr>
            <a:xfrm>
              <a:off x="3477131" y="2081976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752851-D778-6B0D-7DBC-96F24072E5F2}"/>
                </a:ext>
              </a:extLst>
            </p:cNvPr>
            <p:cNvSpPr/>
            <p:nvPr/>
          </p:nvSpPr>
          <p:spPr>
            <a:xfrm>
              <a:off x="3855296" y="2081976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F20C1BA-ADBB-1FAA-C370-22AC409ADD27}"/>
                </a:ext>
              </a:extLst>
            </p:cNvPr>
            <p:cNvSpPr/>
            <p:nvPr/>
          </p:nvSpPr>
          <p:spPr>
            <a:xfrm>
              <a:off x="4233461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65ED740-9F6F-547F-439C-24926BE0C87F}"/>
                </a:ext>
              </a:extLst>
            </p:cNvPr>
            <p:cNvSpPr/>
            <p:nvPr/>
          </p:nvSpPr>
          <p:spPr>
            <a:xfrm>
              <a:off x="3477131" y="2460141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4D31BDB-8ABE-2704-3CF7-F9A6238BE81D}"/>
                </a:ext>
              </a:extLst>
            </p:cNvPr>
            <p:cNvSpPr/>
            <p:nvPr/>
          </p:nvSpPr>
          <p:spPr>
            <a:xfrm>
              <a:off x="3855296" y="2460141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9D14949-6B2E-6274-2816-4134B32C7270}"/>
                </a:ext>
              </a:extLst>
            </p:cNvPr>
            <p:cNvSpPr/>
            <p:nvPr/>
          </p:nvSpPr>
          <p:spPr>
            <a:xfrm>
              <a:off x="4233461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783ED60-9741-08B4-AA41-029D3760E7C1}"/>
                </a:ext>
              </a:extLst>
            </p:cNvPr>
            <p:cNvSpPr/>
            <p:nvPr/>
          </p:nvSpPr>
          <p:spPr>
            <a:xfrm>
              <a:off x="3477131" y="283830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8878AF1-9755-7756-68A5-24BB4005F89F}"/>
                </a:ext>
              </a:extLst>
            </p:cNvPr>
            <p:cNvSpPr/>
            <p:nvPr/>
          </p:nvSpPr>
          <p:spPr>
            <a:xfrm>
              <a:off x="3855296" y="283830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75F97F5-DBFC-C38D-7598-21DBF9A1A5E7}"/>
                </a:ext>
              </a:extLst>
            </p:cNvPr>
            <p:cNvSpPr/>
            <p:nvPr/>
          </p:nvSpPr>
          <p:spPr>
            <a:xfrm>
              <a:off x="4233461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4907F08-EA8A-7936-0104-0815AAE9B6B2}"/>
              </a:ext>
            </a:extLst>
          </p:cNvPr>
          <p:cNvGrpSpPr/>
          <p:nvPr/>
        </p:nvGrpSpPr>
        <p:grpSpPr>
          <a:xfrm>
            <a:off x="4243217" y="2310828"/>
            <a:ext cx="1134495" cy="1134495"/>
            <a:chOff x="4850416" y="2081974"/>
            <a:chExt cx="1134495" cy="1134495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F069F6-B4D8-78A2-594A-D3938DB385C3}"/>
                </a:ext>
              </a:extLst>
            </p:cNvPr>
            <p:cNvSpPr/>
            <p:nvPr/>
          </p:nvSpPr>
          <p:spPr>
            <a:xfrm>
              <a:off x="4850416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8C2670-2000-64C6-42E2-85AC313745D6}"/>
                </a:ext>
              </a:extLst>
            </p:cNvPr>
            <p:cNvSpPr/>
            <p:nvPr/>
          </p:nvSpPr>
          <p:spPr>
            <a:xfrm>
              <a:off x="5228581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F1CF5D3-BEE1-A731-4823-E3D933EB6A85}"/>
                </a:ext>
              </a:extLst>
            </p:cNvPr>
            <p:cNvSpPr/>
            <p:nvPr/>
          </p:nvSpPr>
          <p:spPr>
            <a:xfrm>
              <a:off x="5606746" y="208197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CA9F6BB-E8CB-3ACC-B06F-20EA15B2A6DD}"/>
                </a:ext>
              </a:extLst>
            </p:cNvPr>
            <p:cNvSpPr/>
            <p:nvPr/>
          </p:nvSpPr>
          <p:spPr>
            <a:xfrm>
              <a:off x="4850416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FB9C61F-E188-7F30-F4D6-410FFDDAB81E}"/>
                </a:ext>
              </a:extLst>
            </p:cNvPr>
            <p:cNvSpPr/>
            <p:nvPr/>
          </p:nvSpPr>
          <p:spPr>
            <a:xfrm>
              <a:off x="5228581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1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2BEFFB-A335-9833-1B02-B4344F0976ED}"/>
                </a:ext>
              </a:extLst>
            </p:cNvPr>
            <p:cNvSpPr/>
            <p:nvPr/>
          </p:nvSpPr>
          <p:spPr>
            <a:xfrm>
              <a:off x="5606746" y="2460139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4619DA2-699A-69D1-AA4A-1354A1C8088B}"/>
                </a:ext>
              </a:extLst>
            </p:cNvPr>
            <p:cNvSpPr/>
            <p:nvPr/>
          </p:nvSpPr>
          <p:spPr>
            <a:xfrm>
              <a:off x="4850416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7A50020-9B28-5799-3486-0C3E27C926FA}"/>
                </a:ext>
              </a:extLst>
            </p:cNvPr>
            <p:cNvSpPr/>
            <p:nvPr/>
          </p:nvSpPr>
          <p:spPr>
            <a:xfrm>
              <a:off x="5228581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11344CD-3595-CE29-971C-EEB21DB39FB5}"/>
                </a:ext>
              </a:extLst>
            </p:cNvPr>
            <p:cNvSpPr/>
            <p:nvPr/>
          </p:nvSpPr>
          <p:spPr>
            <a:xfrm>
              <a:off x="5606746" y="2838303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6DB9BDF-CB2C-FA1F-FCA2-AF8EC3D395AE}"/>
              </a:ext>
            </a:extLst>
          </p:cNvPr>
          <p:cNvCxnSpPr>
            <a:cxnSpLocks/>
            <a:stCxn id="46" idx="3"/>
            <a:endCxn id="87" idx="1"/>
          </p:cNvCxnSpPr>
          <p:nvPr/>
        </p:nvCxnSpPr>
        <p:spPr>
          <a:xfrm>
            <a:off x="2295467" y="1416522"/>
            <a:ext cx="574465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D046D406-8354-27FF-4F7D-49294C581C5C}"/>
              </a:ext>
            </a:extLst>
          </p:cNvPr>
          <p:cNvCxnSpPr>
            <a:cxnSpLocks/>
            <a:stCxn id="75" idx="3"/>
            <a:endCxn id="115" idx="1"/>
          </p:cNvCxnSpPr>
          <p:nvPr/>
        </p:nvCxnSpPr>
        <p:spPr>
          <a:xfrm>
            <a:off x="2003414" y="2815866"/>
            <a:ext cx="866517" cy="6452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8B76F48-9940-B97A-10B2-4C04A1A31DA2}"/>
              </a:ext>
            </a:extLst>
          </p:cNvPr>
          <p:cNvSpPr txBox="1"/>
          <p:nvPr/>
        </p:nvSpPr>
        <p:spPr>
          <a:xfrm>
            <a:off x="3242439" y="3570368"/>
            <a:ext cx="175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3x3 filter</a:t>
            </a:r>
            <a:endParaRPr kumimoji="1" lang="ko-KR" altLang="en-US" sz="1100" dirty="0"/>
          </a:p>
        </p:txBody>
      </p:sp>
      <p:sp>
        <p:nvSpPr>
          <p:cNvPr id="144" name="오른쪽 화살표[R] 143">
            <a:extLst>
              <a:ext uri="{FF2B5EF4-FFF2-40B4-BE49-F238E27FC236}">
                <a16:creationId xmlns:a16="http://schemas.microsoft.com/office/drawing/2014/main" id="{4933A310-7163-22D9-F36D-6D786A114EF3}"/>
              </a:ext>
            </a:extLst>
          </p:cNvPr>
          <p:cNvSpPr/>
          <p:nvPr/>
        </p:nvSpPr>
        <p:spPr>
          <a:xfrm>
            <a:off x="5651590" y="1252771"/>
            <a:ext cx="562708" cy="3274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5" name="오른쪽 화살표[R] 144">
            <a:extLst>
              <a:ext uri="{FF2B5EF4-FFF2-40B4-BE49-F238E27FC236}">
                <a16:creationId xmlns:a16="http://schemas.microsoft.com/office/drawing/2014/main" id="{E67E3A7D-C5F3-F0F9-54FE-1406BA3A40A6}"/>
              </a:ext>
            </a:extLst>
          </p:cNvPr>
          <p:cNvSpPr/>
          <p:nvPr/>
        </p:nvSpPr>
        <p:spPr>
          <a:xfrm>
            <a:off x="5651590" y="2693232"/>
            <a:ext cx="562708" cy="32749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A3E301-26D2-15CC-AF8D-C0226E39CE81}"/>
              </a:ext>
            </a:extLst>
          </p:cNvPr>
          <p:cNvSpPr txBox="1"/>
          <p:nvPr/>
        </p:nvSpPr>
        <p:spPr>
          <a:xfrm>
            <a:off x="5446085" y="2067122"/>
            <a:ext cx="973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Convolution</a:t>
            </a:r>
            <a:endParaRPr kumimoji="1" lang="ko-KR" altLang="en-US" sz="1100" dirty="0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6318052-0CF2-62E2-2DEF-7C1DD88F18F2}"/>
              </a:ext>
            </a:extLst>
          </p:cNvPr>
          <p:cNvGrpSpPr/>
          <p:nvPr/>
        </p:nvGrpSpPr>
        <p:grpSpPr>
          <a:xfrm>
            <a:off x="6566515" y="2307024"/>
            <a:ext cx="1512660" cy="1512660"/>
            <a:chOff x="481094" y="1050697"/>
            <a:chExt cx="1512660" cy="1512660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D3578AA-CDB4-54B1-77D2-D03855EB1FF2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C24F37D-F310-2F63-0925-FB927EE83BEE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D1ADDDC-935C-175F-B8F6-E9A09E4BEEF4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26DE28A-9184-43EC-303A-516B45B0E2D3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EF3CE62-25DE-FDC9-4EA7-2E8022707DCE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9C66224-A45F-5C36-F601-611C83A209D5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F1CBCD4-927D-4641-2128-E767769E7F26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F2F946-7D1D-7F33-FDDA-0B33DCB342F7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B020FDF-70DD-A75E-513D-8C6FE5BBDA8B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7A471016-0983-09AD-2531-27743C5C2745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217A8A9-DFEA-D88D-CEB9-850F58A76B84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B0B5ED6-6615-FDDA-5DD5-2627811230AF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6F29465-993D-6C37-CA24-91B4EB5D49EF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62AB88E-4D20-70AD-A533-8AB7694B0A64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2943655-1EC9-4D6B-95C2-F70BC003F2BC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2E8240-9490-CA1F-242A-96DC750A94F6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17B8246-CFDB-64A9-33CF-29948729E610}"/>
              </a:ext>
            </a:extLst>
          </p:cNvPr>
          <p:cNvSpPr txBox="1"/>
          <p:nvPr/>
        </p:nvSpPr>
        <p:spPr>
          <a:xfrm>
            <a:off x="8114712" y="2874271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C92279-2CA4-3450-F6F8-CE5755E32FC2}"/>
              </a:ext>
            </a:extLst>
          </p:cNvPr>
          <p:cNvSpPr txBox="1"/>
          <p:nvPr/>
        </p:nvSpPr>
        <p:spPr>
          <a:xfrm>
            <a:off x="10029348" y="2874271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=</a:t>
            </a:r>
            <a:endParaRPr kumimoji="1" lang="ko-KR" altLang="en-US" sz="20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DD909DF-71AA-953D-1692-D9B9E392ABA8}"/>
              </a:ext>
            </a:extLst>
          </p:cNvPr>
          <p:cNvSpPr txBox="1"/>
          <p:nvPr/>
        </p:nvSpPr>
        <p:spPr>
          <a:xfrm>
            <a:off x="8114712" y="1038353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45DF995-C79C-4890-12ED-1924A5CE3312}"/>
              </a:ext>
            </a:extLst>
          </p:cNvPr>
          <p:cNvSpPr txBox="1"/>
          <p:nvPr/>
        </p:nvSpPr>
        <p:spPr>
          <a:xfrm>
            <a:off x="10029348" y="1038353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=</a:t>
            </a:r>
            <a:endParaRPr kumimoji="1" lang="ko-KR" altLang="en-US" sz="2000" dirty="0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36E565B9-E2FA-00D5-3A36-6E296DC11DCA}"/>
              </a:ext>
            </a:extLst>
          </p:cNvPr>
          <p:cNvSpPr/>
          <p:nvPr/>
        </p:nvSpPr>
        <p:spPr>
          <a:xfrm>
            <a:off x="8492100" y="471107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2C2B29E-A18B-D495-5E97-241273760423}"/>
              </a:ext>
            </a:extLst>
          </p:cNvPr>
          <p:cNvSpPr/>
          <p:nvPr/>
        </p:nvSpPr>
        <p:spPr>
          <a:xfrm>
            <a:off x="8870265" y="471107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01C1F9C9-F163-0815-159A-1C363BA6DAF2}"/>
              </a:ext>
            </a:extLst>
          </p:cNvPr>
          <p:cNvSpPr/>
          <p:nvPr/>
        </p:nvSpPr>
        <p:spPr>
          <a:xfrm>
            <a:off x="9248430" y="47110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3F4D202-8C6A-5422-92CC-42E90935A3A9}"/>
              </a:ext>
            </a:extLst>
          </p:cNvPr>
          <p:cNvSpPr/>
          <p:nvPr/>
        </p:nvSpPr>
        <p:spPr>
          <a:xfrm>
            <a:off x="9626595" y="47110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357D7B6-A6FD-2042-720E-38DD34998520}"/>
              </a:ext>
            </a:extLst>
          </p:cNvPr>
          <p:cNvSpPr/>
          <p:nvPr/>
        </p:nvSpPr>
        <p:spPr>
          <a:xfrm>
            <a:off x="8492100" y="849272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7E1A2A3D-FFC2-75D9-2D61-5D5EAFCA127B}"/>
              </a:ext>
            </a:extLst>
          </p:cNvPr>
          <p:cNvSpPr/>
          <p:nvPr/>
        </p:nvSpPr>
        <p:spPr>
          <a:xfrm>
            <a:off x="8870265" y="849272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8452415-69BA-639B-B56D-931EE0BBF04E}"/>
              </a:ext>
            </a:extLst>
          </p:cNvPr>
          <p:cNvSpPr/>
          <p:nvPr/>
        </p:nvSpPr>
        <p:spPr>
          <a:xfrm>
            <a:off x="9248430" y="84927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37CF1D9-A86A-EFF7-9DFF-432F6CB2FEFD}"/>
              </a:ext>
            </a:extLst>
          </p:cNvPr>
          <p:cNvSpPr/>
          <p:nvPr/>
        </p:nvSpPr>
        <p:spPr>
          <a:xfrm>
            <a:off x="9626595" y="84927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F9712875-93A8-1AA0-7A86-10F76CD251B2}"/>
              </a:ext>
            </a:extLst>
          </p:cNvPr>
          <p:cNvSpPr/>
          <p:nvPr/>
        </p:nvSpPr>
        <p:spPr>
          <a:xfrm>
            <a:off x="8492100" y="122743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E696C56-FF38-BDCC-EC21-06BDFD131D79}"/>
              </a:ext>
            </a:extLst>
          </p:cNvPr>
          <p:cNvSpPr/>
          <p:nvPr/>
        </p:nvSpPr>
        <p:spPr>
          <a:xfrm>
            <a:off x="8870265" y="122743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1BDD2DE-5EB9-4548-84FD-7A718185BEF4}"/>
              </a:ext>
            </a:extLst>
          </p:cNvPr>
          <p:cNvSpPr/>
          <p:nvPr/>
        </p:nvSpPr>
        <p:spPr>
          <a:xfrm>
            <a:off x="9248430" y="1227435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E6DE349-070D-867D-3B9D-2FB9EB221182}"/>
              </a:ext>
            </a:extLst>
          </p:cNvPr>
          <p:cNvSpPr/>
          <p:nvPr/>
        </p:nvSpPr>
        <p:spPr>
          <a:xfrm>
            <a:off x="9626595" y="1227435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A432BC4-43A8-D71E-72B8-4C63C937218B}"/>
              </a:ext>
            </a:extLst>
          </p:cNvPr>
          <p:cNvSpPr/>
          <p:nvPr/>
        </p:nvSpPr>
        <p:spPr>
          <a:xfrm>
            <a:off x="8492100" y="160560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A524887-8A2C-A3A7-33A3-6BD49FC2689C}"/>
              </a:ext>
            </a:extLst>
          </p:cNvPr>
          <p:cNvSpPr/>
          <p:nvPr/>
        </p:nvSpPr>
        <p:spPr>
          <a:xfrm>
            <a:off x="8870265" y="160560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4E654C3-2B64-0ADA-53D5-8EE947ED1BDB}"/>
              </a:ext>
            </a:extLst>
          </p:cNvPr>
          <p:cNvSpPr/>
          <p:nvPr/>
        </p:nvSpPr>
        <p:spPr>
          <a:xfrm>
            <a:off x="9248430" y="1605600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146720B-F11A-60C3-CF0D-EDB4425F3195}"/>
              </a:ext>
            </a:extLst>
          </p:cNvPr>
          <p:cNvSpPr/>
          <p:nvPr/>
        </p:nvSpPr>
        <p:spPr>
          <a:xfrm>
            <a:off x="9626595" y="1605600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63BAE9-949A-BB75-B0B4-BE49B9CDE47E}"/>
              </a:ext>
            </a:extLst>
          </p:cNvPr>
          <p:cNvSpPr/>
          <p:nvPr/>
        </p:nvSpPr>
        <p:spPr>
          <a:xfrm>
            <a:off x="124656" y="1084703"/>
            <a:ext cx="2367109" cy="2367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7EFB26CD-7F25-DC9B-B291-96A7252A6ED4}"/>
              </a:ext>
            </a:extLst>
          </p:cNvPr>
          <p:cNvSpPr/>
          <p:nvPr/>
        </p:nvSpPr>
        <p:spPr>
          <a:xfrm>
            <a:off x="10359175" y="372989"/>
            <a:ext cx="1649157" cy="355203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cxnSp>
        <p:nvCxnSpPr>
          <p:cNvPr id="310" name="꺾인 연결선[E] 309">
            <a:extLst>
              <a:ext uri="{FF2B5EF4-FFF2-40B4-BE49-F238E27FC236}">
                <a16:creationId xmlns:a16="http://schemas.microsoft.com/office/drawing/2014/main" id="{E54A12E3-C601-F491-CE46-D11C542844BA}"/>
              </a:ext>
            </a:extLst>
          </p:cNvPr>
          <p:cNvCxnSpPr>
            <a:cxnSpLocks/>
            <a:stCxn id="308" idx="2"/>
            <a:endCxn id="383" idx="0"/>
          </p:cNvCxnSpPr>
          <p:nvPr/>
        </p:nvCxnSpPr>
        <p:spPr>
          <a:xfrm rot="5400000">
            <a:off x="6043062" y="-811202"/>
            <a:ext cx="404465" cy="987692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EF76FB25-9673-22A7-C015-AD657C2959B0}"/>
              </a:ext>
            </a:extLst>
          </p:cNvPr>
          <p:cNvGrpSpPr/>
          <p:nvPr/>
        </p:nvGrpSpPr>
        <p:grpSpPr>
          <a:xfrm>
            <a:off x="781430" y="4472227"/>
            <a:ext cx="1512660" cy="1512660"/>
            <a:chOff x="596462" y="567938"/>
            <a:chExt cx="1512660" cy="1512660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F1732FD7-90F0-84B5-6749-79B2CAADF0C8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6B4FEEB-96DB-A6AF-EB09-DFCE848641EF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73BF515-3C91-FFB3-5FB4-5E608608AD79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377BC3A8-DAC3-E5C8-441A-83BD9FA7FE6C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F6738D00-157E-6FCE-8DF0-7F914ECE0ECF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BE0C46F-3E06-FB34-E9D8-F864B67A8018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E349D96F-2891-A1CA-E9C9-EE218F2F53D2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5294902-7B8A-C048-0F0A-73F7C4C4F571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2A74BF7-6E87-9697-0B99-4183AACF5576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1EC473AB-E7B0-8BA6-5530-3112C8CC4C8D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FDB3078-BB73-3E9B-A82B-FC07F1E8C398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CE5F34CD-1D4C-CDCA-1EB3-D48C98DF5519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52F651D-F367-E201-F033-DAC0FB652FE2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0E9EE88-B300-750B-DB4B-1F313D8A937D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096B775-80C3-9D42-D15C-B0E685BB9FC2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9A0D2CB6-818A-B4D7-9D31-F2F83EB6DA4C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357089A6-CF2D-F246-5405-BA82C8968DBB}"/>
              </a:ext>
            </a:extLst>
          </p:cNvPr>
          <p:cNvGrpSpPr/>
          <p:nvPr/>
        </p:nvGrpSpPr>
        <p:grpSpPr>
          <a:xfrm>
            <a:off x="464534" y="4735180"/>
            <a:ext cx="1512660" cy="1512660"/>
            <a:chOff x="481094" y="1050697"/>
            <a:chExt cx="1512660" cy="1512660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CBDCDE5-08E0-CACE-261D-19091ACD08AB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7983E9B-8241-9494-20E9-C691FFC10079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FD20F278-7D4A-4D3C-BF4D-BF6D4CFF3E2A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0ED77E74-72C1-0640-21F1-DA2210CB2FAA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2F1CFDBD-92E4-8613-E492-FEAC4B291508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086C1E9-2398-E8D6-8750-27751C8A8480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494DC200-10D0-5EAF-A299-CAF876037FC5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6E01B743-F58F-3F1E-A82F-A93904BB58FD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B7CDE8E-88F7-DAA1-BC5B-2AD9AEBFD709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BCE926C1-6584-52F1-6FA2-ED2063E6C8FC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CCC57880-494A-316C-22FD-2F95E929C587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341299DA-9602-5BBF-D01A-48324EBEDBF6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9EABE4F-9372-2F73-3F78-99318CA2F5A5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1B23A4A6-411C-0AC6-1F03-883F204A63F4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3FAB838-5E33-9BEC-B900-AB33655802E3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3857912C-5668-274F-1A3C-3D330F87E4CD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2" name="TextBox 381">
            <a:extLst>
              <a:ext uri="{FF2B5EF4-FFF2-40B4-BE49-F238E27FC236}">
                <a16:creationId xmlns:a16="http://schemas.microsoft.com/office/drawing/2014/main" id="{2308E365-0171-5865-E6CF-26BDB7157B68}"/>
              </a:ext>
            </a:extLst>
          </p:cNvPr>
          <p:cNvSpPr txBox="1"/>
          <p:nvPr/>
        </p:nvSpPr>
        <p:spPr>
          <a:xfrm>
            <a:off x="341207" y="6370930"/>
            <a:ext cx="1757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output feature map</a:t>
            </a:r>
            <a:endParaRPr kumimoji="1" lang="ko-KR" altLang="en-US" sz="1100" dirty="0"/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D9BA5930-690B-DDD9-B42D-851E1A23CC78}"/>
              </a:ext>
            </a:extLst>
          </p:cNvPr>
          <p:cNvSpPr/>
          <p:nvPr/>
        </p:nvSpPr>
        <p:spPr>
          <a:xfrm>
            <a:off x="123279" y="4329491"/>
            <a:ext cx="2367109" cy="2367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46A0F010-65D1-2B6A-7623-40F7CBD99011}"/>
              </a:ext>
            </a:extLst>
          </p:cNvPr>
          <p:cNvSpPr txBox="1"/>
          <p:nvPr/>
        </p:nvSpPr>
        <p:spPr>
          <a:xfrm rot="5400000">
            <a:off x="962528" y="3514691"/>
            <a:ext cx="67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==</a:t>
            </a:r>
            <a:endParaRPr kumimoji="1" lang="ko-KR" altLang="en-US" sz="3600" dirty="0"/>
          </a:p>
        </p:txBody>
      </p:sp>
      <p:sp>
        <p:nvSpPr>
          <p:cNvPr id="389" name="내용 개체 틀 2">
            <a:extLst>
              <a:ext uri="{FF2B5EF4-FFF2-40B4-BE49-F238E27FC236}">
                <a16:creationId xmlns:a16="http://schemas.microsoft.com/office/drawing/2014/main" id="{13FD4542-8E9A-F83E-F4A7-A5054E66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438" y="4236479"/>
            <a:ext cx="8949561" cy="2569679"/>
          </a:xfrm>
        </p:spPr>
        <p:txBody>
          <a:bodyPr>
            <a:normAutofit/>
          </a:bodyPr>
          <a:lstStyle/>
          <a:p>
            <a:r>
              <a:rPr kumimoji="1" lang="en-US" altLang="ko-KR" sz="2000" dirty="0" err="1"/>
              <a:t>RepVGG</a:t>
            </a:r>
            <a:r>
              <a:rPr kumimoji="1" lang="ko-KR" altLang="en-US" sz="2000" dirty="0"/>
              <a:t>에서의 </a:t>
            </a:r>
            <a:r>
              <a:rPr kumimoji="1" lang="en-US" altLang="ko-KR" sz="2000" dirty="0"/>
              <a:t>Identity Connection </a:t>
            </a:r>
            <a:r>
              <a:rPr kumimoji="1" lang="ko-KR" altLang="en-US" sz="2000" dirty="0"/>
              <a:t>연산 방법</a:t>
            </a:r>
            <a:endParaRPr kumimoji="1" lang="en-US" altLang="ko-KR" sz="2000" dirty="0"/>
          </a:p>
          <a:p>
            <a:r>
              <a:rPr kumimoji="1" lang="en-US" altLang="ko-KR" sz="2000" dirty="0"/>
              <a:t>1x1 convolution filter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zero-padding</a:t>
            </a:r>
            <a:r>
              <a:rPr kumimoji="1" lang="ko-KR" altLang="en-US" sz="2000" dirty="0"/>
              <a:t>을 통해 </a:t>
            </a:r>
            <a:r>
              <a:rPr kumimoji="1" lang="en-US" altLang="ko-KR" sz="2000" dirty="0"/>
              <a:t>3x3 filter</a:t>
            </a:r>
            <a:r>
              <a:rPr kumimoji="1" lang="ko-KR" altLang="en-US" sz="2000" dirty="0"/>
              <a:t>로 만듦</a:t>
            </a:r>
            <a:endParaRPr kumimoji="1" lang="en-US" altLang="ko-KR" sz="2000" dirty="0"/>
          </a:p>
          <a:p>
            <a:r>
              <a:rPr kumimoji="1" lang="en-US" altLang="ko-KR" sz="2000" dirty="0"/>
              <a:t>output channel </a:t>
            </a:r>
            <a:r>
              <a:rPr kumimoji="1" lang="ko-KR" altLang="en-US" sz="2000" dirty="0"/>
              <a:t>만큼의 </a:t>
            </a:r>
            <a:r>
              <a:rPr kumimoji="1" lang="en-US" altLang="ko-KR" sz="2000" dirty="0"/>
              <a:t>filter</a:t>
            </a:r>
            <a:r>
              <a:rPr kumimoji="1" lang="ko-KR" altLang="en-US" sz="2000" dirty="0"/>
              <a:t>의 한 </a:t>
            </a:r>
            <a:r>
              <a:rPr kumimoji="1" lang="en-US" altLang="ko-KR" sz="2000" dirty="0"/>
              <a:t>channel</a:t>
            </a:r>
            <a:r>
              <a:rPr kumimoji="1" lang="ko-KR" altLang="en-US" sz="2000" dirty="0"/>
              <a:t>을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제외하고 나머지 </a:t>
            </a:r>
            <a:r>
              <a:rPr kumimoji="1" lang="en-US" altLang="ko-KR" sz="2000" dirty="0"/>
              <a:t>channel</a:t>
            </a:r>
            <a:r>
              <a:rPr kumimoji="1" lang="ko-KR" altLang="en-US" sz="2000" dirty="0"/>
              <a:t>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값을 가지도록 설정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입력 </a:t>
            </a:r>
            <a:r>
              <a:rPr kumimoji="1" lang="en-US" altLang="ko-KR" sz="2000" dirty="0"/>
              <a:t>feature map</a:t>
            </a:r>
            <a:r>
              <a:rPr kumimoji="1" lang="ko-KR" altLang="en-US" sz="2000" dirty="0"/>
              <a:t>의 값을 그대로 살리기 위함 </a:t>
            </a:r>
            <a:endParaRPr kumimoji="1" lang="en-US" altLang="ko-KR" sz="2000" dirty="0"/>
          </a:p>
        </p:txBody>
      </p: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F58F84D7-9955-B4AF-C690-4F4C8C358F62}"/>
              </a:ext>
            </a:extLst>
          </p:cNvPr>
          <p:cNvGrpSpPr/>
          <p:nvPr/>
        </p:nvGrpSpPr>
        <p:grpSpPr>
          <a:xfrm>
            <a:off x="8492100" y="2307024"/>
            <a:ext cx="1512660" cy="1512660"/>
            <a:chOff x="481094" y="1050697"/>
            <a:chExt cx="1512660" cy="1512660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246A715A-2ACC-71A4-629A-3A3F2FA4F951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E0386885-0428-F3C4-27FC-CA5AD137FC72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CC16F11-5A47-CC54-B5FB-24C4D95FEE06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37B54799-B134-EF8F-CCFF-4055E1EF4416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6C4376B4-F117-1C88-5F42-564EDA5047CA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18611B5-83A1-CCB7-ACB0-7C432D16DA8E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DDBC9A4E-0A87-690B-5B7B-9D3FAAAF3911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653A218B-AD8D-44D8-499D-1B432FE05A0B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09D86225-153C-42A0-60A0-AFC36380FC73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B914F34A-12D0-B4B7-A8CC-E073488F5A53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E2D0B0E-B05D-B491-E457-B6525F822AB8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9C6974DC-B58D-2E8F-2FE4-BF601FA2E2B8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9E655889-CB97-C33D-1A4A-5ED92ED8BD5F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3BBBB21B-A732-E30C-4A66-1585100140A2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F7D630AC-72AC-490B-94A0-985358705CB4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9582E0A5-39E5-BA61-0AD5-9714DB64781B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2389BC53-590B-D049-E1C3-3A4A7BA8F685}"/>
              </a:ext>
            </a:extLst>
          </p:cNvPr>
          <p:cNvGrpSpPr/>
          <p:nvPr/>
        </p:nvGrpSpPr>
        <p:grpSpPr>
          <a:xfrm>
            <a:off x="10426932" y="2307024"/>
            <a:ext cx="1512660" cy="1512660"/>
            <a:chOff x="481094" y="1050697"/>
            <a:chExt cx="1512660" cy="1512660"/>
          </a:xfrm>
        </p:grpSpPr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B7295F5B-CB52-7177-DAAC-A96DB55F30CF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7A78FDCF-970B-E604-DE5D-4877C13D671F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73679099-6E0C-073E-C9BE-5474E2E1FA77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BA864566-4791-30E7-29F2-55CC1B4E97BA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D73C594F-9A90-90B8-ADBC-A702D10F2491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F5AF81B8-913F-55A0-ABA1-01FC5AB52849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29B8BAF-3971-1880-4F1B-96B7956B8B8E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F41B1C9-638C-AEBC-5E31-91CAECA88B63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C4192097-32F5-920F-78F4-7F22DE202804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920964B8-3982-1359-31F2-2A3512ECAC65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F3B7C0D4-AA63-7744-23EA-209508D59799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7F05461-ED0E-301B-A1E3-1A7DF4A67BFF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F0B972AA-F974-F5E5-128A-4BC5F2D225C5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27C0644-A467-A581-E979-4C650A665E99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D2346BB5-2FD6-D15F-8769-3BD1275DB88C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B235619A-C234-6E50-4A07-C8EB12A3BDB2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3CF2F77B-E1F1-50EA-47FB-69E20CE05950}"/>
              </a:ext>
            </a:extLst>
          </p:cNvPr>
          <p:cNvGrpSpPr/>
          <p:nvPr/>
        </p:nvGrpSpPr>
        <p:grpSpPr>
          <a:xfrm>
            <a:off x="6566515" y="468549"/>
            <a:ext cx="1512660" cy="1512660"/>
            <a:chOff x="596462" y="567938"/>
            <a:chExt cx="1512660" cy="1512660"/>
          </a:xfrm>
        </p:grpSpPr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3C6538-6BD6-8DF6-B916-118CEB5D7AEA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2432DD3-8F20-4522-9F18-C308E0133CA5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4266E3CB-E543-0228-095E-95D662955157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AB116AFC-F075-5BA0-D5EA-E277861E8C51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2502EEEB-CCC3-3A86-5C31-32322427766D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AD6F48EE-9466-87AD-D896-61808A80C5F5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BE9757C7-72FD-1893-7863-602A5828D6DD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BC89916A-6365-474B-F799-C6C9D69C4885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3B947E14-CA94-B7DD-5CEC-D39C9091ADB9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C0F47E9C-9401-DF14-68A5-85BA929758DF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BBABF827-5711-719E-1DB8-5CC2895E00FF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FDDA0754-C099-7DB9-6234-21EE6974A941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F5617882-1082-F864-45EF-066F0F5072D5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1E745AD-E23A-4CE7-E181-C5B9BF4FC7E1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8B884543-CD36-B708-B17B-F1638BA10866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ED8749FA-0E12-0E53-348A-537699C0AA10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3DE3D0F3-946F-5D44-5CD6-5B17687A0954}"/>
              </a:ext>
            </a:extLst>
          </p:cNvPr>
          <p:cNvGrpSpPr/>
          <p:nvPr/>
        </p:nvGrpSpPr>
        <p:grpSpPr>
          <a:xfrm>
            <a:off x="10420889" y="458840"/>
            <a:ext cx="1512660" cy="1512660"/>
            <a:chOff x="596462" y="567938"/>
            <a:chExt cx="1512660" cy="1512660"/>
          </a:xfrm>
        </p:grpSpPr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E9294249-2C4A-3B51-74C1-F1A8397C7200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8468FC11-7A47-4925-D31B-45CEFE4694A1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C3E7E4A5-8E2D-503B-BED0-6BAD95173EE9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3C75475D-554C-A95A-838C-C92F5A0424B2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647FE60-6F59-7E55-4D49-D9819AC92B98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D9CC1ED1-0C38-6957-0EE8-C320A3004D2B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0C1313EC-70BF-2A82-E478-F60863C400F4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7184112A-A64C-C4B7-83E6-A76BD52372F5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ADDA040A-E79F-5FAE-FF1E-FB31E32ED694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D6387E6D-695A-EC54-CA7E-86FDF37AF43C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66895B15-52D3-AC06-6AF1-85A97323D42D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B606601-BED5-5F49-BA2A-7688F383AE4D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E77950CD-DA8B-07AD-08FC-8BFE79639AD4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6CFFA747-A200-4B22-4269-7A63E4B63A95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719DE4A9-CE1D-0203-3216-23C224C1F7EE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65CDAE6B-90E0-103A-E25B-8DBDB12FEE16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830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>
                <a:solidFill>
                  <a:schemeClr val="tx1"/>
                </a:solidFill>
              </a:rPr>
              <a:t>21</a:t>
            </a:fld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4C82BC-C1C7-03C9-D4D9-F3B5DF97B5B9}"/>
              </a:ext>
            </a:extLst>
          </p:cNvPr>
          <p:cNvGrpSpPr/>
          <p:nvPr/>
        </p:nvGrpSpPr>
        <p:grpSpPr>
          <a:xfrm>
            <a:off x="782807" y="1227439"/>
            <a:ext cx="1512660" cy="1512660"/>
            <a:chOff x="596462" y="567938"/>
            <a:chExt cx="1512660" cy="15126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F93760-A89A-66A1-E7C3-4CA3E03243F9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3BADA4E-EB0F-DE01-16F8-C5FB28B5D5FA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9B46C53-600D-75AA-E200-A7FD2F4C55BB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7468F3-DAFB-E41C-E27A-F90F05021BBE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37BBB9F-E4CC-470B-CDDF-60B8B8AAF0E1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CF43FBB-AA04-C905-2BDA-17AC01A85D44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C688097-A82A-6339-7688-23B59C8D7C4E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A6CF82-6E5A-5005-4F96-4AAFB77C4E6E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E70A0AF-0393-2A39-0AC0-E71355E9F237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14A8191-E079-6940-4EDD-D187F127D21E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62B548-E9F0-749E-289E-032D095A49EC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CD318F6-3782-A223-E723-E0A08AF058B5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B68F7C-CD80-1406-D3F5-D9F55B13EE9C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614390A-E16E-4B44-402C-1FDF9FC13BE6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3BD8A59-9283-5406-B6A5-09C486F2D0EB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DC682B-F589-CAA2-3F91-8E729B352924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E3BD376-F149-095D-157F-6E68850B66F8}"/>
              </a:ext>
            </a:extLst>
          </p:cNvPr>
          <p:cNvGrpSpPr/>
          <p:nvPr/>
        </p:nvGrpSpPr>
        <p:grpSpPr>
          <a:xfrm>
            <a:off x="490754" y="1492289"/>
            <a:ext cx="1512660" cy="1512660"/>
            <a:chOff x="481094" y="1050697"/>
            <a:chExt cx="1512660" cy="151266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959DFD-7067-F0F9-D8FE-D63C53467AAB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5B34676-E95C-59A1-A681-FCD9DB29DC2B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B5AB35-EF0B-462F-2437-28869C8E4DBD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9687F73-F11F-630A-53F4-D6EFD498AC2E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0CCD148-9E48-AA77-DC21-1E65C74D9BE4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F85775C-08AF-7261-6AFB-79EC705B7CE6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90AB470-D5DB-8937-A808-FFC620A29C19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0A8C2E5-943C-DA3A-CBCA-A3FD61E6DAC8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6FEBA7-E989-4123-1905-E9714FE75974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128382B-6878-5960-45B9-6554337D05BD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927FF07-6D2D-D30B-A616-B209211099BA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F6C0B3-1B74-C2EE-8145-6470FF9AF307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2BE6C9E-6782-5950-7AD8-A96DF7340549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FD0866-DA0B-D8B5-E431-DB67D981D5D7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D1719D8-6C11-E754-2C51-05D2E4CD97B0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B50F4A1-7549-9FE0-F42E-890C7148AF5C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25709C6-11DF-0003-BF86-A31583A23FBB}"/>
              </a:ext>
            </a:extLst>
          </p:cNvPr>
          <p:cNvSpPr txBox="1"/>
          <p:nvPr/>
        </p:nvSpPr>
        <p:spPr>
          <a:xfrm>
            <a:off x="0" y="439626"/>
            <a:ext cx="304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input feature channel : 2</a:t>
            </a:r>
          </a:p>
          <a:p>
            <a:r>
              <a:rPr kumimoji="1" lang="en-US" altLang="ko-KR" dirty="0"/>
              <a:t>output feature channel : 2</a:t>
            </a:r>
            <a:endParaRPr kumimoji="1"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34039A-662D-3B08-46CD-0DCCB8C0F42F}"/>
              </a:ext>
            </a:extLst>
          </p:cNvPr>
          <p:cNvSpPr txBox="1"/>
          <p:nvPr/>
        </p:nvSpPr>
        <p:spPr>
          <a:xfrm>
            <a:off x="123279" y="-379032"/>
            <a:ext cx="677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How to calculate [Identity Connection] in </a:t>
            </a:r>
            <a:r>
              <a:rPr kumimoji="1" lang="en-US" altLang="ko-KR" sz="2400" dirty="0" err="1"/>
              <a:t>RepVGG</a:t>
            </a:r>
            <a:endParaRPr kumimoji="1" lang="en-US" altLang="ko-KR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933B40-D086-628A-57F3-A13B733A7954}"/>
              </a:ext>
            </a:extLst>
          </p:cNvPr>
          <p:cNvSpPr txBox="1"/>
          <p:nvPr/>
        </p:nvSpPr>
        <p:spPr>
          <a:xfrm>
            <a:off x="264818" y="3043714"/>
            <a:ext cx="212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input feature map</a:t>
            </a:r>
            <a:endParaRPr kumimoji="1" lang="ko-KR" altLang="en-US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8330FEF-B4B2-36D5-BA24-B9F81D9ABC54}"/>
              </a:ext>
            </a:extLst>
          </p:cNvPr>
          <p:cNvGrpSpPr/>
          <p:nvPr/>
        </p:nvGrpSpPr>
        <p:grpSpPr>
          <a:xfrm>
            <a:off x="2869932" y="849273"/>
            <a:ext cx="1134495" cy="1134495"/>
            <a:chOff x="2890535" y="1172562"/>
            <a:chExt cx="1134495" cy="113449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E8ABAD-DBE4-B4CA-3C8F-840DE2C392CD}"/>
                </a:ext>
              </a:extLst>
            </p:cNvPr>
            <p:cNvSpPr/>
            <p:nvPr/>
          </p:nvSpPr>
          <p:spPr>
            <a:xfrm>
              <a:off x="2890535" y="1172563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BE74638-FEA1-1908-5CC6-9B17CED24527}"/>
                </a:ext>
              </a:extLst>
            </p:cNvPr>
            <p:cNvSpPr/>
            <p:nvPr/>
          </p:nvSpPr>
          <p:spPr>
            <a:xfrm>
              <a:off x="3268700" y="1172563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62BDB07-68AF-747A-4D06-FE629D355545}"/>
                </a:ext>
              </a:extLst>
            </p:cNvPr>
            <p:cNvSpPr/>
            <p:nvPr/>
          </p:nvSpPr>
          <p:spPr>
            <a:xfrm>
              <a:off x="3646865" y="117256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B7E3C7A-D24C-968E-C0B9-F74798F0B778}"/>
                </a:ext>
              </a:extLst>
            </p:cNvPr>
            <p:cNvSpPr/>
            <p:nvPr/>
          </p:nvSpPr>
          <p:spPr>
            <a:xfrm>
              <a:off x="2890535" y="15507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6592F45-F7E5-54AF-2697-C2DED13ADA1E}"/>
                </a:ext>
              </a:extLst>
            </p:cNvPr>
            <p:cNvSpPr/>
            <p:nvPr/>
          </p:nvSpPr>
          <p:spPr>
            <a:xfrm>
              <a:off x="3268700" y="15507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1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169AB28-C43A-3D60-8CD6-6048302B5158}"/>
                </a:ext>
              </a:extLst>
            </p:cNvPr>
            <p:cNvSpPr/>
            <p:nvPr/>
          </p:nvSpPr>
          <p:spPr>
            <a:xfrm>
              <a:off x="3646865" y="1550727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4D4D626-B998-5900-ACE0-D33DFA731BBF}"/>
                </a:ext>
              </a:extLst>
            </p:cNvPr>
            <p:cNvSpPr/>
            <p:nvPr/>
          </p:nvSpPr>
          <p:spPr>
            <a:xfrm>
              <a:off x="2890535" y="192889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694BA51-A6B4-B3E4-CEEA-1E88F6CF8F38}"/>
                </a:ext>
              </a:extLst>
            </p:cNvPr>
            <p:cNvSpPr/>
            <p:nvPr/>
          </p:nvSpPr>
          <p:spPr>
            <a:xfrm>
              <a:off x="3268700" y="1928892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91F7E82-2E28-0982-5F0E-7E3E83615C22}"/>
                </a:ext>
              </a:extLst>
            </p:cNvPr>
            <p:cNvSpPr/>
            <p:nvPr/>
          </p:nvSpPr>
          <p:spPr>
            <a:xfrm>
              <a:off x="3646865" y="1928891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DF81709-AB54-8912-FC84-383430A61E1F}"/>
              </a:ext>
            </a:extLst>
          </p:cNvPr>
          <p:cNvGrpSpPr/>
          <p:nvPr/>
        </p:nvGrpSpPr>
        <p:grpSpPr>
          <a:xfrm>
            <a:off x="4243217" y="849272"/>
            <a:ext cx="1134495" cy="1134495"/>
            <a:chOff x="4263820" y="1147799"/>
            <a:chExt cx="1134495" cy="1134495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6BDC62F-69AF-14B6-62B3-9D6954F88307}"/>
                </a:ext>
              </a:extLst>
            </p:cNvPr>
            <p:cNvSpPr/>
            <p:nvPr/>
          </p:nvSpPr>
          <p:spPr>
            <a:xfrm>
              <a:off x="4263820" y="1147800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92ED7F8-A2E9-277E-1C72-347A6B67361E}"/>
                </a:ext>
              </a:extLst>
            </p:cNvPr>
            <p:cNvSpPr/>
            <p:nvPr/>
          </p:nvSpPr>
          <p:spPr>
            <a:xfrm>
              <a:off x="4641985" y="1147800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D43F22E-9A0A-2244-41B2-703D62FB6614}"/>
                </a:ext>
              </a:extLst>
            </p:cNvPr>
            <p:cNvSpPr/>
            <p:nvPr/>
          </p:nvSpPr>
          <p:spPr>
            <a:xfrm>
              <a:off x="5020150" y="114779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73E063F-3C5C-033E-7565-EACC0A31A2DB}"/>
                </a:ext>
              </a:extLst>
            </p:cNvPr>
            <p:cNvSpPr/>
            <p:nvPr/>
          </p:nvSpPr>
          <p:spPr>
            <a:xfrm>
              <a:off x="4263820" y="1525965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F1EF3E9-14AF-513D-20F1-CD3BAC387F57}"/>
                </a:ext>
              </a:extLst>
            </p:cNvPr>
            <p:cNvSpPr/>
            <p:nvPr/>
          </p:nvSpPr>
          <p:spPr>
            <a:xfrm>
              <a:off x="4641985" y="1525965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AE53265-5147-20A6-C194-4CE6157962BE}"/>
                </a:ext>
              </a:extLst>
            </p:cNvPr>
            <p:cNvSpPr/>
            <p:nvPr/>
          </p:nvSpPr>
          <p:spPr>
            <a:xfrm>
              <a:off x="5020150" y="1525964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A5D31C-6DED-11BF-401B-D8F36E6F0E33}"/>
                </a:ext>
              </a:extLst>
            </p:cNvPr>
            <p:cNvSpPr/>
            <p:nvPr/>
          </p:nvSpPr>
          <p:spPr>
            <a:xfrm>
              <a:off x="4263820" y="190412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F40F110-D963-ED23-4F5B-2394CF45A2EA}"/>
                </a:ext>
              </a:extLst>
            </p:cNvPr>
            <p:cNvSpPr/>
            <p:nvPr/>
          </p:nvSpPr>
          <p:spPr>
            <a:xfrm>
              <a:off x="4641985" y="1904129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3E9CFAF-2984-D843-81E7-4E4DAD2F7466}"/>
                </a:ext>
              </a:extLst>
            </p:cNvPr>
            <p:cNvSpPr/>
            <p:nvPr/>
          </p:nvSpPr>
          <p:spPr>
            <a:xfrm>
              <a:off x="5020150" y="1904128"/>
              <a:ext cx="378165" cy="37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8A35562-37C2-F509-EC5D-DD2FB2DA364A}"/>
              </a:ext>
            </a:extLst>
          </p:cNvPr>
          <p:cNvGrpSpPr/>
          <p:nvPr/>
        </p:nvGrpSpPr>
        <p:grpSpPr>
          <a:xfrm>
            <a:off x="2869931" y="2313137"/>
            <a:ext cx="1134495" cy="1134495"/>
            <a:chOff x="3477131" y="2081975"/>
            <a:chExt cx="1134495" cy="113449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631D7D9-0332-C52D-DDFA-A95571BFDFAD}"/>
                </a:ext>
              </a:extLst>
            </p:cNvPr>
            <p:cNvSpPr/>
            <p:nvPr/>
          </p:nvSpPr>
          <p:spPr>
            <a:xfrm>
              <a:off x="3477131" y="2081976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0752851-D778-6B0D-7DBC-96F24072E5F2}"/>
                </a:ext>
              </a:extLst>
            </p:cNvPr>
            <p:cNvSpPr/>
            <p:nvPr/>
          </p:nvSpPr>
          <p:spPr>
            <a:xfrm>
              <a:off x="3855296" y="2081976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F20C1BA-ADBB-1FAA-C370-22AC409ADD27}"/>
                </a:ext>
              </a:extLst>
            </p:cNvPr>
            <p:cNvSpPr/>
            <p:nvPr/>
          </p:nvSpPr>
          <p:spPr>
            <a:xfrm>
              <a:off x="4233461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65ED740-9F6F-547F-439C-24926BE0C87F}"/>
                </a:ext>
              </a:extLst>
            </p:cNvPr>
            <p:cNvSpPr/>
            <p:nvPr/>
          </p:nvSpPr>
          <p:spPr>
            <a:xfrm>
              <a:off x="3477131" y="2460141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4D31BDB-8ABE-2704-3CF7-F9A6238BE81D}"/>
                </a:ext>
              </a:extLst>
            </p:cNvPr>
            <p:cNvSpPr/>
            <p:nvPr/>
          </p:nvSpPr>
          <p:spPr>
            <a:xfrm>
              <a:off x="3855296" y="2460141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9D14949-6B2E-6274-2816-4134B32C7270}"/>
                </a:ext>
              </a:extLst>
            </p:cNvPr>
            <p:cNvSpPr/>
            <p:nvPr/>
          </p:nvSpPr>
          <p:spPr>
            <a:xfrm>
              <a:off x="4233461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783ED60-9741-08B4-AA41-029D3760E7C1}"/>
                </a:ext>
              </a:extLst>
            </p:cNvPr>
            <p:cNvSpPr/>
            <p:nvPr/>
          </p:nvSpPr>
          <p:spPr>
            <a:xfrm>
              <a:off x="3477131" y="283830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8878AF1-9755-7756-68A5-24BB4005F89F}"/>
                </a:ext>
              </a:extLst>
            </p:cNvPr>
            <p:cNvSpPr/>
            <p:nvPr/>
          </p:nvSpPr>
          <p:spPr>
            <a:xfrm>
              <a:off x="3855296" y="283830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75F97F5-DBFC-C38D-7598-21DBF9A1A5E7}"/>
                </a:ext>
              </a:extLst>
            </p:cNvPr>
            <p:cNvSpPr/>
            <p:nvPr/>
          </p:nvSpPr>
          <p:spPr>
            <a:xfrm>
              <a:off x="4233461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4907F08-EA8A-7936-0104-0815AAE9B6B2}"/>
              </a:ext>
            </a:extLst>
          </p:cNvPr>
          <p:cNvGrpSpPr/>
          <p:nvPr/>
        </p:nvGrpSpPr>
        <p:grpSpPr>
          <a:xfrm>
            <a:off x="4243217" y="2310828"/>
            <a:ext cx="1134495" cy="1134495"/>
            <a:chOff x="4850416" y="2081974"/>
            <a:chExt cx="1134495" cy="1134495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F069F6-B4D8-78A2-594A-D3938DB385C3}"/>
                </a:ext>
              </a:extLst>
            </p:cNvPr>
            <p:cNvSpPr/>
            <p:nvPr/>
          </p:nvSpPr>
          <p:spPr>
            <a:xfrm>
              <a:off x="4850416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18C2670-2000-64C6-42E2-85AC313745D6}"/>
                </a:ext>
              </a:extLst>
            </p:cNvPr>
            <p:cNvSpPr/>
            <p:nvPr/>
          </p:nvSpPr>
          <p:spPr>
            <a:xfrm>
              <a:off x="5228581" y="2081975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F1CF5D3-BEE1-A731-4823-E3D933EB6A85}"/>
                </a:ext>
              </a:extLst>
            </p:cNvPr>
            <p:cNvSpPr/>
            <p:nvPr/>
          </p:nvSpPr>
          <p:spPr>
            <a:xfrm>
              <a:off x="5606746" y="208197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CA9F6BB-E8CB-3ACC-B06F-20EA15B2A6DD}"/>
                </a:ext>
              </a:extLst>
            </p:cNvPr>
            <p:cNvSpPr/>
            <p:nvPr/>
          </p:nvSpPr>
          <p:spPr>
            <a:xfrm>
              <a:off x="4850416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FB9C61F-E188-7F30-F4D6-410FFDDAB81E}"/>
                </a:ext>
              </a:extLst>
            </p:cNvPr>
            <p:cNvSpPr/>
            <p:nvPr/>
          </p:nvSpPr>
          <p:spPr>
            <a:xfrm>
              <a:off x="5228581" y="2460140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rgbClr val="FF0000"/>
                  </a:solidFill>
                </a:rPr>
                <a:t>1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2BEFFB-A335-9833-1B02-B4344F0976ED}"/>
                </a:ext>
              </a:extLst>
            </p:cNvPr>
            <p:cNvSpPr/>
            <p:nvPr/>
          </p:nvSpPr>
          <p:spPr>
            <a:xfrm>
              <a:off x="5606746" y="2460139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4619DA2-699A-69D1-AA4A-1354A1C8088B}"/>
                </a:ext>
              </a:extLst>
            </p:cNvPr>
            <p:cNvSpPr/>
            <p:nvPr/>
          </p:nvSpPr>
          <p:spPr>
            <a:xfrm>
              <a:off x="4850416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7A50020-9B28-5799-3486-0C3E27C926FA}"/>
                </a:ext>
              </a:extLst>
            </p:cNvPr>
            <p:cNvSpPr/>
            <p:nvPr/>
          </p:nvSpPr>
          <p:spPr>
            <a:xfrm>
              <a:off x="5228581" y="2838304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11344CD-3595-CE29-971C-EEB21DB39FB5}"/>
                </a:ext>
              </a:extLst>
            </p:cNvPr>
            <p:cNvSpPr/>
            <p:nvPr/>
          </p:nvSpPr>
          <p:spPr>
            <a:xfrm>
              <a:off x="5606746" y="2838303"/>
              <a:ext cx="378165" cy="3781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6DB9BDF-CB2C-FA1F-FCA2-AF8EC3D395AE}"/>
              </a:ext>
            </a:extLst>
          </p:cNvPr>
          <p:cNvCxnSpPr>
            <a:cxnSpLocks/>
            <a:stCxn id="46" idx="3"/>
            <a:endCxn id="87" idx="1"/>
          </p:cNvCxnSpPr>
          <p:nvPr/>
        </p:nvCxnSpPr>
        <p:spPr>
          <a:xfrm>
            <a:off x="2295467" y="1416522"/>
            <a:ext cx="574465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D046D406-8354-27FF-4F7D-49294C581C5C}"/>
              </a:ext>
            </a:extLst>
          </p:cNvPr>
          <p:cNvCxnSpPr>
            <a:cxnSpLocks/>
            <a:stCxn id="75" idx="3"/>
            <a:endCxn id="115" idx="1"/>
          </p:cNvCxnSpPr>
          <p:nvPr/>
        </p:nvCxnSpPr>
        <p:spPr>
          <a:xfrm>
            <a:off x="2003414" y="2815866"/>
            <a:ext cx="866517" cy="6452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8B76F48-9940-B97A-10B2-4C04A1A31DA2}"/>
              </a:ext>
            </a:extLst>
          </p:cNvPr>
          <p:cNvSpPr txBox="1"/>
          <p:nvPr/>
        </p:nvSpPr>
        <p:spPr>
          <a:xfrm>
            <a:off x="3056919" y="3579039"/>
            <a:ext cx="212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3x3 filter</a:t>
            </a:r>
            <a:endParaRPr kumimoji="1" lang="ko-KR" altLang="en-US" dirty="0"/>
          </a:p>
        </p:txBody>
      </p:sp>
      <p:sp>
        <p:nvSpPr>
          <p:cNvPr id="144" name="오른쪽 화살표[R] 143">
            <a:extLst>
              <a:ext uri="{FF2B5EF4-FFF2-40B4-BE49-F238E27FC236}">
                <a16:creationId xmlns:a16="http://schemas.microsoft.com/office/drawing/2014/main" id="{4933A310-7163-22D9-F36D-6D786A114EF3}"/>
              </a:ext>
            </a:extLst>
          </p:cNvPr>
          <p:cNvSpPr/>
          <p:nvPr/>
        </p:nvSpPr>
        <p:spPr>
          <a:xfrm>
            <a:off x="5651590" y="1252771"/>
            <a:ext cx="562708" cy="3274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5" name="오른쪽 화살표[R] 144">
            <a:extLst>
              <a:ext uri="{FF2B5EF4-FFF2-40B4-BE49-F238E27FC236}">
                <a16:creationId xmlns:a16="http://schemas.microsoft.com/office/drawing/2014/main" id="{E67E3A7D-C5F3-F0F9-54FE-1406BA3A40A6}"/>
              </a:ext>
            </a:extLst>
          </p:cNvPr>
          <p:cNvSpPr/>
          <p:nvPr/>
        </p:nvSpPr>
        <p:spPr>
          <a:xfrm>
            <a:off x="5651590" y="2693232"/>
            <a:ext cx="562708" cy="32749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A3E301-26D2-15CC-AF8D-C0226E39CE81}"/>
              </a:ext>
            </a:extLst>
          </p:cNvPr>
          <p:cNvSpPr txBox="1"/>
          <p:nvPr/>
        </p:nvSpPr>
        <p:spPr>
          <a:xfrm>
            <a:off x="5206011" y="1985625"/>
            <a:ext cx="142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Convolution</a:t>
            </a:r>
            <a:endParaRPr kumimoji="1" lang="ko-KR" altLang="en-US" sz="1600" dirty="0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6318052-0CF2-62E2-2DEF-7C1DD88F18F2}"/>
              </a:ext>
            </a:extLst>
          </p:cNvPr>
          <p:cNvGrpSpPr/>
          <p:nvPr/>
        </p:nvGrpSpPr>
        <p:grpSpPr>
          <a:xfrm>
            <a:off x="6566515" y="2307024"/>
            <a:ext cx="1512660" cy="1512660"/>
            <a:chOff x="481094" y="1050697"/>
            <a:chExt cx="1512660" cy="1512660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D3578AA-CDB4-54B1-77D2-D03855EB1FF2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C24F37D-F310-2F63-0925-FB927EE83BEE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D1ADDDC-935C-175F-B8F6-E9A09E4BEEF4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26DE28A-9184-43EC-303A-516B45B0E2D3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FEF3CE62-25DE-FDC9-4EA7-2E8022707DCE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9C66224-A45F-5C36-F601-611C83A209D5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9F1CBCD4-927D-4641-2128-E767769E7F26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5F2F946-7D1D-7F33-FDDA-0B33DCB342F7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B020FDF-70DD-A75E-513D-8C6FE5BBDA8B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7A471016-0983-09AD-2531-27743C5C2745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217A8A9-DFEA-D88D-CEB9-850F58A76B84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1B0B5ED6-6615-FDDA-5DD5-2627811230AF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6F29465-993D-6C37-CA24-91B4EB5D49EF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262AB88E-4D20-70AD-A533-8AB7694B0A64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2943655-1EC9-4D6B-95C2-F70BC003F2BC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62E8240-9490-CA1F-242A-96DC750A94F6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0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17B8246-CFDB-64A9-33CF-29948729E610}"/>
              </a:ext>
            </a:extLst>
          </p:cNvPr>
          <p:cNvSpPr txBox="1"/>
          <p:nvPr/>
        </p:nvSpPr>
        <p:spPr>
          <a:xfrm>
            <a:off x="8114712" y="2874271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C92279-2CA4-3450-F6F8-CE5755E32FC2}"/>
              </a:ext>
            </a:extLst>
          </p:cNvPr>
          <p:cNvSpPr txBox="1"/>
          <p:nvPr/>
        </p:nvSpPr>
        <p:spPr>
          <a:xfrm>
            <a:off x="10029348" y="2874271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=</a:t>
            </a:r>
            <a:endParaRPr kumimoji="1" lang="ko-KR" altLang="en-US" sz="20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DD909DF-71AA-953D-1692-D9B9E392ABA8}"/>
              </a:ext>
            </a:extLst>
          </p:cNvPr>
          <p:cNvSpPr txBox="1"/>
          <p:nvPr/>
        </p:nvSpPr>
        <p:spPr>
          <a:xfrm>
            <a:off x="8114712" y="1038353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+</a:t>
            </a:r>
            <a:endParaRPr kumimoji="1" lang="ko-KR" altLang="en-US" sz="200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45DF995-C79C-4890-12ED-1924A5CE3312}"/>
              </a:ext>
            </a:extLst>
          </p:cNvPr>
          <p:cNvSpPr txBox="1"/>
          <p:nvPr/>
        </p:nvSpPr>
        <p:spPr>
          <a:xfrm>
            <a:off x="10029348" y="1038353"/>
            <a:ext cx="366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=</a:t>
            </a:r>
            <a:endParaRPr kumimoji="1" lang="ko-KR" altLang="en-US" sz="2000" dirty="0"/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36E565B9-E2FA-00D5-3A36-6E296DC11DCA}"/>
              </a:ext>
            </a:extLst>
          </p:cNvPr>
          <p:cNvSpPr/>
          <p:nvPr/>
        </p:nvSpPr>
        <p:spPr>
          <a:xfrm>
            <a:off x="8492100" y="471107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72C2B29E-A18B-D495-5E97-241273760423}"/>
              </a:ext>
            </a:extLst>
          </p:cNvPr>
          <p:cNvSpPr/>
          <p:nvPr/>
        </p:nvSpPr>
        <p:spPr>
          <a:xfrm>
            <a:off x="8870265" y="471107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01C1F9C9-F163-0815-159A-1C363BA6DAF2}"/>
              </a:ext>
            </a:extLst>
          </p:cNvPr>
          <p:cNvSpPr/>
          <p:nvPr/>
        </p:nvSpPr>
        <p:spPr>
          <a:xfrm>
            <a:off x="9248430" y="47110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C3F4D202-8C6A-5422-92CC-42E90935A3A9}"/>
              </a:ext>
            </a:extLst>
          </p:cNvPr>
          <p:cNvSpPr/>
          <p:nvPr/>
        </p:nvSpPr>
        <p:spPr>
          <a:xfrm>
            <a:off x="9626595" y="47110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7357D7B6-A6FD-2042-720E-38DD34998520}"/>
              </a:ext>
            </a:extLst>
          </p:cNvPr>
          <p:cNvSpPr/>
          <p:nvPr/>
        </p:nvSpPr>
        <p:spPr>
          <a:xfrm>
            <a:off x="8492100" y="849272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7E1A2A3D-FFC2-75D9-2D61-5D5EAFCA127B}"/>
              </a:ext>
            </a:extLst>
          </p:cNvPr>
          <p:cNvSpPr/>
          <p:nvPr/>
        </p:nvSpPr>
        <p:spPr>
          <a:xfrm>
            <a:off x="8870265" y="849272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A8452415-69BA-639B-B56D-931EE0BBF04E}"/>
              </a:ext>
            </a:extLst>
          </p:cNvPr>
          <p:cNvSpPr/>
          <p:nvPr/>
        </p:nvSpPr>
        <p:spPr>
          <a:xfrm>
            <a:off x="9248430" y="84927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537CF1D9-A86A-EFF7-9DFF-432F6CB2FEFD}"/>
              </a:ext>
            </a:extLst>
          </p:cNvPr>
          <p:cNvSpPr/>
          <p:nvPr/>
        </p:nvSpPr>
        <p:spPr>
          <a:xfrm>
            <a:off x="9626595" y="84927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F9712875-93A8-1AA0-7A86-10F76CD251B2}"/>
              </a:ext>
            </a:extLst>
          </p:cNvPr>
          <p:cNvSpPr/>
          <p:nvPr/>
        </p:nvSpPr>
        <p:spPr>
          <a:xfrm>
            <a:off x="8492100" y="122743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0E696C56-FF38-BDCC-EC21-06BDFD131D79}"/>
              </a:ext>
            </a:extLst>
          </p:cNvPr>
          <p:cNvSpPr/>
          <p:nvPr/>
        </p:nvSpPr>
        <p:spPr>
          <a:xfrm>
            <a:off x="8870265" y="1227436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41BDD2DE-5EB9-4548-84FD-7A718185BEF4}"/>
              </a:ext>
            </a:extLst>
          </p:cNvPr>
          <p:cNvSpPr/>
          <p:nvPr/>
        </p:nvSpPr>
        <p:spPr>
          <a:xfrm>
            <a:off x="9248430" y="1227435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1E6DE349-070D-867D-3B9D-2FB9EB221182}"/>
              </a:ext>
            </a:extLst>
          </p:cNvPr>
          <p:cNvSpPr/>
          <p:nvPr/>
        </p:nvSpPr>
        <p:spPr>
          <a:xfrm>
            <a:off x="9626595" y="1227435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EA432BC4-43A8-D71E-72B8-4C63C937218B}"/>
              </a:ext>
            </a:extLst>
          </p:cNvPr>
          <p:cNvSpPr/>
          <p:nvPr/>
        </p:nvSpPr>
        <p:spPr>
          <a:xfrm>
            <a:off x="8492100" y="160560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CA524887-8A2C-A3A7-33A3-6BD49FC2689C}"/>
              </a:ext>
            </a:extLst>
          </p:cNvPr>
          <p:cNvSpPr/>
          <p:nvPr/>
        </p:nvSpPr>
        <p:spPr>
          <a:xfrm>
            <a:off x="8870265" y="1605601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4E654C3-2B64-0ADA-53D5-8EE947ED1BDB}"/>
              </a:ext>
            </a:extLst>
          </p:cNvPr>
          <p:cNvSpPr/>
          <p:nvPr/>
        </p:nvSpPr>
        <p:spPr>
          <a:xfrm>
            <a:off x="9248430" y="1605600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1146720B-F11A-60C3-CF0D-EDB4425F3195}"/>
              </a:ext>
            </a:extLst>
          </p:cNvPr>
          <p:cNvSpPr/>
          <p:nvPr/>
        </p:nvSpPr>
        <p:spPr>
          <a:xfrm>
            <a:off x="9626595" y="1605600"/>
            <a:ext cx="378165" cy="378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0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63BAE9-949A-BB75-B0B4-BE49B9CDE47E}"/>
              </a:ext>
            </a:extLst>
          </p:cNvPr>
          <p:cNvSpPr/>
          <p:nvPr/>
        </p:nvSpPr>
        <p:spPr>
          <a:xfrm>
            <a:off x="124656" y="1084703"/>
            <a:ext cx="2367109" cy="2367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7EFB26CD-7F25-DC9B-B291-96A7252A6ED4}"/>
              </a:ext>
            </a:extLst>
          </p:cNvPr>
          <p:cNvSpPr/>
          <p:nvPr/>
        </p:nvSpPr>
        <p:spPr>
          <a:xfrm>
            <a:off x="10359175" y="372989"/>
            <a:ext cx="1649157" cy="355203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2</a:t>
            </a:r>
            <a:endParaRPr kumimoji="1" lang="ko-KR" altLang="en-US" sz="1200" dirty="0"/>
          </a:p>
        </p:txBody>
      </p:sp>
      <p:cxnSp>
        <p:nvCxnSpPr>
          <p:cNvPr id="310" name="꺾인 연결선[E] 309">
            <a:extLst>
              <a:ext uri="{FF2B5EF4-FFF2-40B4-BE49-F238E27FC236}">
                <a16:creationId xmlns:a16="http://schemas.microsoft.com/office/drawing/2014/main" id="{E54A12E3-C601-F491-CE46-D11C542844BA}"/>
              </a:ext>
            </a:extLst>
          </p:cNvPr>
          <p:cNvCxnSpPr>
            <a:cxnSpLocks/>
            <a:stCxn id="308" idx="2"/>
            <a:endCxn id="383" idx="0"/>
          </p:cNvCxnSpPr>
          <p:nvPr/>
        </p:nvCxnSpPr>
        <p:spPr>
          <a:xfrm rot="5400000">
            <a:off x="6043062" y="-811202"/>
            <a:ext cx="404465" cy="987692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EF76FB25-9673-22A7-C015-AD657C2959B0}"/>
              </a:ext>
            </a:extLst>
          </p:cNvPr>
          <p:cNvGrpSpPr/>
          <p:nvPr/>
        </p:nvGrpSpPr>
        <p:grpSpPr>
          <a:xfrm>
            <a:off x="781430" y="4472227"/>
            <a:ext cx="1512660" cy="1512660"/>
            <a:chOff x="596462" y="567938"/>
            <a:chExt cx="1512660" cy="1512660"/>
          </a:xfrm>
        </p:grpSpPr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F1732FD7-90F0-84B5-6749-79B2CAADF0C8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6B4FEEB-96DB-A6AF-EB09-DFCE848641EF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A73BF515-3C91-FFB3-5FB4-5E608608AD79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377BC3A8-DAC3-E5C8-441A-83BD9FA7FE6C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F6738D00-157E-6FCE-8DF0-7F914ECE0ECF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BE0C46F-3E06-FB34-E9D8-F864B67A8018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E349D96F-2891-A1CA-E9C9-EE218F2F53D2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5294902-7B8A-C048-0F0A-73F7C4C4F571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52A74BF7-6E87-9697-0B99-4183AACF5576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1EC473AB-E7B0-8BA6-5530-3112C8CC4C8D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FFDB3078-BB73-3E9B-A82B-FC07F1E8C398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CE5F34CD-1D4C-CDCA-1EB3-D48C98DF5519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52F651D-F367-E201-F033-DAC0FB652FE2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00E9EE88-B300-750B-DB4B-1F313D8A937D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7096B775-80C3-9D42-D15C-B0E685BB9FC2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9A0D2CB6-818A-B4D7-9D31-F2F83EB6DA4C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357089A6-CF2D-F246-5405-BA82C8968DBB}"/>
              </a:ext>
            </a:extLst>
          </p:cNvPr>
          <p:cNvGrpSpPr/>
          <p:nvPr/>
        </p:nvGrpSpPr>
        <p:grpSpPr>
          <a:xfrm>
            <a:off x="464534" y="4735180"/>
            <a:ext cx="1512660" cy="1512660"/>
            <a:chOff x="481094" y="1050697"/>
            <a:chExt cx="1512660" cy="1512660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9CBDCDE5-08E0-CACE-261D-19091ACD08AB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7983E9B-8241-9494-20E9-C691FFC10079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FD20F278-7D4A-4D3C-BF4D-BF6D4CFF3E2A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0ED77E74-72C1-0640-21F1-DA2210CB2FAA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2F1CFDBD-92E4-8613-E492-FEAC4B291508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086C1E9-2398-E8D6-8750-27751C8A8480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494DC200-10D0-5EAF-A299-CAF876037FC5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6E01B743-F58F-3F1E-A82F-A93904BB58FD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B7CDE8E-88F7-DAA1-BC5B-2AD9AEBFD709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BCE926C1-6584-52F1-6FA2-ED2063E6C8FC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CCC57880-494A-316C-22FD-2F95E929C587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341299DA-9602-5BBF-D01A-48324EBEDBF6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9EABE4F-9372-2F73-3F78-99318CA2F5A5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1B23A4A6-411C-0AC6-1F03-883F204A63F4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B3FAB838-5E33-9BEC-B900-AB33655802E3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3857912C-5668-274F-1A3C-3D330F87E4CD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2" name="TextBox 381">
            <a:extLst>
              <a:ext uri="{FF2B5EF4-FFF2-40B4-BE49-F238E27FC236}">
                <a16:creationId xmlns:a16="http://schemas.microsoft.com/office/drawing/2014/main" id="{2308E365-0171-5865-E6CF-26BDB7157B68}"/>
              </a:ext>
            </a:extLst>
          </p:cNvPr>
          <p:cNvSpPr txBox="1"/>
          <p:nvPr/>
        </p:nvSpPr>
        <p:spPr>
          <a:xfrm>
            <a:off x="287265" y="6326014"/>
            <a:ext cx="212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output feature map</a:t>
            </a:r>
            <a:endParaRPr kumimoji="1" lang="ko-KR" altLang="en-US" dirty="0"/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D9BA5930-690B-DDD9-B42D-851E1A23CC78}"/>
              </a:ext>
            </a:extLst>
          </p:cNvPr>
          <p:cNvSpPr/>
          <p:nvPr/>
        </p:nvSpPr>
        <p:spPr>
          <a:xfrm>
            <a:off x="123279" y="4329491"/>
            <a:ext cx="2367109" cy="236710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46A0F010-65D1-2B6A-7623-40F7CBD99011}"/>
              </a:ext>
            </a:extLst>
          </p:cNvPr>
          <p:cNvSpPr txBox="1"/>
          <p:nvPr/>
        </p:nvSpPr>
        <p:spPr>
          <a:xfrm rot="5400000">
            <a:off x="962528" y="3514691"/>
            <a:ext cx="67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/>
              <a:t>==</a:t>
            </a:r>
            <a:endParaRPr kumimoji="1" lang="ko-KR" altLang="en-US" sz="3600" dirty="0"/>
          </a:p>
        </p:txBody>
      </p: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F58F84D7-9955-B4AF-C690-4F4C8C358F62}"/>
              </a:ext>
            </a:extLst>
          </p:cNvPr>
          <p:cNvGrpSpPr/>
          <p:nvPr/>
        </p:nvGrpSpPr>
        <p:grpSpPr>
          <a:xfrm>
            <a:off x="8492100" y="2307024"/>
            <a:ext cx="1512660" cy="1512660"/>
            <a:chOff x="481094" y="1050697"/>
            <a:chExt cx="1512660" cy="1512660"/>
          </a:xfrm>
        </p:grpSpPr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246A715A-2ACC-71A4-629A-3A3F2FA4F951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E0386885-0428-F3C4-27FC-CA5AD137FC72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9CC16F11-5A47-CC54-B5FB-24C4D95FEE06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37B54799-B134-EF8F-CCFF-4055E1EF4416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6C4376B4-F117-1C88-5F42-564EDA5047CA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18611B5-83A1-CCB7-ACB0-7C432D16DA8E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DDBC9A4E-0A87-690B-5B7B-9D3FAAAF3911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653A218B-AD8D-44D8-499D-1B432FE05A0B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09D86225-153C-42A0-60A0-AFC36380FC73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B914F34A-12D0-B4B7-A8CC-E073488F5A53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E2D0B0E-B05D-B491-E457-B6525F822AB8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9C6974DC-B58D-2E8F-2FE4-BF601FA2E2B8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9E655889-CB97-C33D-1A4A-5ED92ED8BD5F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3BBBB21B-A732-E30C-4A66-1585100140A2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F7D630AC-72AC-490B-94A0-985358705CB4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9582E0A5-39E5-BA61-0AD5-9714DB64781B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2389BC53-590B-D049-E1C3-3A4A7BA8F685}"/>
              </a:ext>
            </a:extLst>
          </p:cNvPr>
          <p:cNvGrpSpPr/>
          <p:nvPr/>
        </p:nvGrpSpPr>
        <p:grpSpPr>
          <a:xfrm>
            <a:off x="10426932" y="2307024"/>
            <a:ext cx="1512660" cy="1512660"/>
            <a:chOff x="481094" y="1050697"/>
            <a:chExt cx="1512660" cy="1512660"/>
          </a:xfrm>
        </p:grpSpPr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B7295F5B-CB52-7177-DAAC-A96DB55F30CF}"/>
                </a:ext>
              </a:extLst>
            </p:cNvPr>
            <p:cNvSpPr/>
            <p:nvPr/>
          </p:nvSpPr>
          <p:spPr>
            <a:xfrm>
              <a:off x="481094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7A78FDCF-970B-E604-DE5D-4877C13D671F}"/>
                </a:ext>
              </a:extLst>
            </p:cNvPr>
            <p:cNvSpPr/>
            <p:nvPr/>
          </p:nvSpPr>
          <p:spPr>
            <a:xfrm>
              <a:off x="859259" y="105069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73679099-6E0C-073E-C9BE-5474E2E1FA77}"/>
                </a:ext>
              </a:extLst>
            </p:cNvPr>
            <p:cNvSpPr/>
            <p:nvPr/>
          </p:nvSpPr>
          <p:spPr>
            <a:xfrm>
              <a:off x="1237424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BA864566-4791-30E7-29F2-55CC1B4E97BA}"/>
                </a:ext>
              </a:extLst>
            </p:cNvPr>
            <p:cNvSpPr/>
            <p:nvPr/>
          </p:nvSpPr>
          <p:spPr>
            <a:xfrm>
              <a:off x="1615589" y="105069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D73C594F-9A90-90B8-ADBC-A702D10F2491}"/>
                </a:ext>
              </a:extLst>
            </p:cNvPr>
            <p:cNvSpPr/>
            <p:nvPr/>
          </p:nvSpPr>
          <p:spPr>
            <a:xfrm>
              <a:off x="481094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F5AF81B8-913F-55A0-ABA1-01FC5AB52849}"/>
                </a:ext>
              </a:extLst>
            </p:cNvPr>
            <p:cNvSpPr/>
            <p:nvPr/>
          </p:nvSpPr>
          <p:spPr>
            <a:xfrm>
              <a:off x="859259" y="142886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29B8BAF-3971-1880-4F1B-96B7956B8B8E}"/>
                </a:ext>
              </a:extLst>
            </p:cNvPr>
            <p:cNvSpPr/>
            <p:nvPr/>
          </p:nvSpPr>
          <p:spPr>
            <a:xfrm>
              <a:off x="1237424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F41B1C9-638C-AEBC-5E31-91CAECA88B63}"/>
                </a:ext>
              </a:extLst>
            </p:cNvPr>
            <p:cNvSpPr/>
            <p:nvPr/>
          </p:nvSpPr>
          <p:spPr>
            <a:xfrm>
              <a:off x="1615589" y="142886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C4192097-32F5-920F-78F4-7F22DE202804}"/>
                </a:ext>
              </a:extLst>
            </p:cNvPr>
            <p:cNvSpPr/>
            <p:nvPr/>
          </p:nvSpPr>
          <p:spPr>
            <a:xfrm>
              <a:off x="481094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920964B8-3982-1359-31F2-2A3512ECAC65}"/>
                </a:ext>
              </a:extLst>
            </p:cNvPr>
            <p:cNvSpPr/>
            <p:nvPr/>
          </p:nvSpPr>
          <p:spPr>
            <a:xfrm>
              <a:off x="859259" y="180702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F3B7C0D4-AA63-7744-23EA-209508D59799}"/>
                </a:ext>
              </a:extLst>
            </p:cNvPr>
            <p:cNvSpPr/>
            <p:nvPr/>
          </p:nvSpPr>
          <p:spPr>
            <a:xfrm>
              <a:off x="1237424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7F05461-ED0E-301B-A1E3-1A7DF4A67BFF}"/>
                </a:ext>
              </a:extLst>
            </p:cNvPr>
            <p:cNvSpPr/>
            <p:nvPr/>
          </p:nvSpPr>
          <p:spPr>
            <a:xfrm>
              <a:off x="1615589" y="1807026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F0B972AA-F974-F5E5-128A-4BC5F2D225C5}"/>
                </a:ext>
              </a:extLst>
            </p:cNvPr>
            <p:cNvSpPr/>
            <p:nvPr/>
          </p:nvSpPr>
          <p:spPr>
            <a:xfrm>
              <a:off x="481094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B27C0644-A467-A581-E979-4C650A665E99}"/>
                </a:ext>
              </a:extLst>
            </p:cNvPr>
            <p:cNvSpPr/>
            <p:nvPr/>
          </p:nvSpPr>
          <p:spPr>
            <a:xfrm>
              <a:off x="859259" y="218519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D2346BB5-2FD6-D15F-8769-3BD1275DB88C}"/>
                </a:ext>
              </a:extLst>
            </p:cNvPr>
            <p:cNvSpPr/>
            <p:nvPr/>
          </p:nvSpPr>
          <p:spPr>
            <a:xfrm>
              <a:off x="1237424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B235619A-C234-6E50-4A07-C8EB12A3BDB2}"/>
                </a:ext>
              </a:extLst>
            </p:cNvPr>
            <p:cNvSpPr/>
            <p:nvPr/>
          </p:nvSpPr>
          <p:spPr>
            <a:xfrm>
              <a:off x="1615589" y="2185191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3CF2F77B-E1F1-50EA-47FB-69E20CE05950}"/>
              </a:ext>
            </a:extLst>
          </p:cNvPr>
          <p:cNvGrpSpPr/>
          <p:nvPr/>
        </p:nvGrpSpPr>
        <p:grpSpPr>
          <a:xfrm>
            <a:off x="6566515" y="468549"/>
            <a:ext cx="1512660" cy="1512660"/>
            <a:chOff x="596462" y="567938"/>
            <a:chExt cx="1512660" cy="1512660"/>
          </a:xfrm>
        </p:grpSpPr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B43C6538-6BD6-8DF6-B916-118CEB5D7AEA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12432DD3-8F20-4522-9F18-C308E0133CA5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4266E3CB-E543-0228-095E-95D662955157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AB116AFC-F075-5BA0-D5EA-E277861E8C51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2502EEEB-CCC3-3A86-5C31-32322427766D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AD6F48EE-9466-87AD-D896-61808A80C5F5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BE9757C7-72FD-1893-7863-602A5828D6DD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BC89916A-6365-474B-F799-C6C9D69C4885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3B947E14-CA94-B7DD-5CEC-D39C9091ADB9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C0F47E9C-9401-DF14-68A5-85BA929758DF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BBABF827-5711-719E-1DB8-5CC2895E00FF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FDDA0754-C099-7DB9-6234-21EE6974A941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F5617882-1082-F864-45EF-066F0F5072D5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1E745AD-E23A-4CE7-E181-C5B9BF4FC7E1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8B884543-CD36-B708-B17B-F1638BA10866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ED8749FA-0E12-0E53-348A-537699C0AA10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3DE3D0F3-946F-5D44-5CD6-5B17687A0954}"/>
              </a:ext>
            </a:extLst>
          </p:cNvPr>
          <p:cNvGrpSpPr/>
          <p:nvPr/>
        </p:nvGrpSpPr>
        <p:grpSpPr>
          <a:xfrm>
            <a:off x="10420889" y="458840"/>
            <a:ext cx="1512660" cy="1512660"/>
            <a:chOff x="596462" y="567938"/>
            <a:chExt cx="1512660" cy="1512660"/>
          </a:xfrm>
        </p:grpSpPr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E9294249-2C4A-3B51-74C1-F1A8397C7200}"/>
                </a:ext>
              </a:extLst>
            </p:cNvPr>
            <p:cNvSpPr/>
            <p:nvPr/>
          </p:nvSpPr>
          <p:spPr>
            <a:xfrm>
              <a:off x="596462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8468FC11-7A47-4925-D31B-45CEFE4694A1}"/>
                </a:ext>
              </a:extLst>
            </p:cNvPr>
            <p:cNvSpPr/>
            <p:nvPr/>
          </p:nvSpPr>
          <p:spPr>
            <a:xfrm>
              <a:off x="974627" y="567939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C3E7E4A5-8E2D-503B-BED0-6BAD95173EE9}"/>
                </a:ext>
              </a:extLst>
            </p:cNvPr>
            <p:cNvSpPr/>
            <p:nvPr/>
          </p:nvSpPr>
          <p:spPr>
            <a:xfrm>
              <a:off x="1352792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3C75475D-554C-A95A-838C-C92F5A0424B2}"/>
                </a:ext>
              </a:extLst>
            </p:cNvPr>
            <p:cNvSpPr/>
            <p:nvPr/>
          </p:nvSpPr>
          <p:spPr>
            <a:xfrm>
              <a:off x="1730957" y="56793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647FE60-6F59-7E55-4D49-D9819AC92B98}"/>
                </a:ext>
              </a:extLst>
            </p:cNvPr>
            <p:cNvSpPr/>
            <p:nvPr/>
          </p:nvSpPr>
          <p:spPr>
            <a:xfrm>
              <a:off x="596462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D9CC1ED1-0C38-6957-0EE8-C320A3004D2B}"/>
                </a:ext>
              </a:extLst>
            </p:cNvPr>
            <p:cNvSpPr/>
            <p:nvPr/>
          </p:nvSpPr>
          <p:spPr>
            <a:xfrm>
              <a:off x="974627" y="946104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0C1313EC-70BF-2A82-E478-F60863C400F4}"/>
                </a:ext>
              </a:extLst>
            </p:cNvPr>
            <p:cNvSpPr/>
            <p:nvPr/>
          </p:nvSpPr>
          <p:spPr>
            <a:xfrm>
              <a:off x="1352792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7184112A-A64C-C4B7-83E6-A76BD52372F5}"/>
                </a:ext>
              </a:extLst>
            </p:cNvPr>
            <p:cNvSpPr/>
            <p:nvPr/>
          </p:nvSpPr>
          <p:spPr>
            <a:xfrm>
              <a:off x="1730957" y="94610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ADDA040A-E79F-5FAE-FF1E-FB31E32ED694}"/>
                </a:ext>
              </a:extLst>
            </p:cNvPr>
            <p:cNvSpPr/>
            <p:nvPr/>
          </p:nvSpPr>
          <p:spPr>
            <a:xfrm>
              <a:off x="596462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D6387E6D-695A-EC54-CA7E-86FDF37AF43C}"/>
                </a:ext>
              </a:extLst>
            </p:cNvPr>
            <p:cNvSpPr/>
            <p:nvPr/>
          </p:nvSpPr>
          <p:spPr>
            <a:xfrm>
              <a:off x="974627" y="1324268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66895B15-52D3-AC06-6AF1-85A97323D42D}"/>
                </a:ext>
              </a:extLst>
            </p:cNvPr>
            <p:cNvSpPr/>
            <p:nvPr/>
          </p:nvSpPr>
          <p:spPr>
            <a:xfrm>
              <a:off x="1352792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3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AB606601-BED5-5F49-BA2A-7688F383AE4D}"/>
                </a:ext>
              </a:extLst>
            </p:cNvPr>
            <p:cNvSpPr/>
            <p:nvPr/>
          </p:nvSpPr>
          <p:spPr>
            <a:xfrm>
              <a:off x="1730957" y="1324267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E77950CD-DA8B-07AD-08FC-8BFE79639AD4}"/>
                </a:ext>
              </a:extLst>
            </p:cNvPr>
            <p:cNvSpPr/>
            <p:nvPr/>
          </p:nvSpPr>
          <p:spPr>
            <a:xfrm>
              <a:off x="596462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6CFFA747-A200-4B22-4269-7A63E4B63A95}"/>
                </a:ext>
              </a:extLst>
            </p:cNvPr>
            <p:cNvSpPr/>
            <p:nvPr/>
          </p:nvSpPr>
          <p:spPr>
            <a:xfrm>
              <a:off x="974627" y="1702433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2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719DE4A9-CE1D-0203-3216-23C224C1F7EE}"/>
                </a:ext>
              </a:extLst>
            </p:cNvPr>
            <p:cNvSpPr/>
            <p:nvPr/>
          </p:nvSpPr>
          <p:spPr>
            <a:xfrm>
              <a:off x="1352792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1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65CDAE6B-90E0-103A-E25B-8DBDB12FEE16}"/>
                </a:ext>
              </a:extLst>
            </p:cNvPr>
            <p:cNvSpPr/>
            <p:nvPr/>
          </p:nvSpPr>
          <p:spPr>
            <a:xfrm>
              <a:off x="1730957" y="1702432"/>
              <a:ext cx="378165" cy="378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</a:rPr>
                <a:t>4</a:t>
              </a:r>
              <a:endParaRPr kumimoji="1"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25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E49EB954-004F-4A34-0E87-C1F8D6B4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" y="2456802"/>
            <a:ext cx="4081088" cy="3321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Planned re-parameterized convolution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10" name="내용 개체 틀 10">
            <a:extLst>
              <a:ext uri="{FF2B5EF4-FFF2-40B4-BE49-F238E27FC236}">
                <a16:creationId xmlns:a16="http://schemas.microsoft.com/office/drawing/2014/main" id="{9C048FFA-FE8A-5C1D-3A69-52EA252ED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70" t="4333" r="50682" b="63380"/>
          <a:stretch/>
        </p:blipFill>
        <p:spPr>
          <a:xfrm>
            <a:off x="5214313" y="2426877"/>
            <a:ext cx="2843284" cy="1842034"/>
          </a:xfrm>
        </p:spPr>
      </p:pic>
      <p:pic>
        <p:nvPicPr>
          <p:cNvPr id="12" name="내용 개체 틀 10">
            <a:extLst>
              <a:ext uri="{FF2B5EF4-FFF2-40B4-BE49-F238E27FC236}">
                <a16:creationId xmlns:a16="http://schemas.microsoft.com/office/drawing/2014/main" id="{3BFF20C4-AD00-097C-A41D-7DC5A0EDD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71048" r="82168" b="12569"/>
          <a:stretch/>
        </p:blipFill>
        <p:spPr>
          <a:xfrm>
            <a:off x="6290031" y="4025299"/>
            <a:ext cx="791932" cy="9346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9EFB98-023A-B155-BE2A-14F9E9E95392}"/>
              </a:ext>
            </a:extLst>
          </p:cNvPr>
          <p:cNvSpPr/>
          <p:nvPr/>
        </p:nvSpPr>
        <p:spPr>
          <a:xfrm>
            <a:off x="5347268" y="2426876"/>
            <a:ext cx="2863799" cy="1842035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1849FBB9-AA3C-838C-9A59-7BCF5335C567}"/>
              </a:ext>
            </a:extLst>
          </p:cNvPr>
          <p:cNvSpPr/>
          <p:nvPr/>
        </p:nvSpPr>
        <p:spPr>
          <a:xfrm>
            <a:off x="4269866" y="2609265"/>
            <a:ext cx="3410715" cy="1416034"/>
          </a:xfrm>
          <a:prstGeom prst="arc">
            <a:avLst>
              <a:gd name="adj1" fmla="val 15410491"/>
              <a:gd name="adj2" fmla="val 56316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10A61B-A1B3-4652-080A-9DCD0CF40C83}"/>
              </a:ext>
            </a:extLst>
          </p:cNvPr>
          <p:cNvSpPr/>
          <p:nvPr/>
        </p:nvSpPr>
        <p:spPr>
          <a:xfrm>
            <a:off x="7281961" y="3233593"/>
            <a:ext cx="773367" cy="11430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8A1E5-0E00-4536-6D1E-BF713A6F35E4}"/>
              </a:ext>
            </a:extLst>
          </p:cNvPr>
          <p:cNvSpPr txBox="1"/>
          <p:nvPr/>
        </p:nvSpPr>
        <p:spPr>
          <a:xfrm rot="19848235">
            <a:off x="6495847" y="3627629"/>
            <a:ext cx="1928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FF0000"/>
                </a:solidFill>
              </a:rPr>
              <a:t>Identity connection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4BF379CB-8CA3-3CB6-05E0-FCB58FC49E12}"/>
              </a:ext>
            </a:extLst>
          </p:cNvPr>
          <p:cNvCxnSpPr/>
          <p:nvPr/>
        </p:nvCxnSpPr>
        <p:spPr>
          <a:xfrm>
            <a:off x="3399815" y="2984949"/>
            <a:ext cx="870051" cy="0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19DF7E41-3E7C-CA55-36CB-75CD401875F1}"/>
              </a:ext>
            </a:extLst>
          </p:cNvPr>
          <p:cNvCxnSpPr>
            <a:cxnSpLocks/>
          </p:cNvCxnSpPr>
          <p:nvPr/>
        </p:nvCxnSpPr>
        <p:spPr>
          <a:xfrm>
            <a:off x="4269866" y="3001801"/>
            <a:ext cx="0" cy="1458736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4416836-EF80-C386-9D36-DFFFB932468B}"/>
              </a:ext>
            </a:extLst>
          </p:cNvPr>
          <p:cNvCxnSpPr>
            <a:cxnSpLocks/>
          </p:cNvCxnSpPr>
          <p:nvPr/>
        </p:nvCxnSpPr>
        <p:spPr>
          <a:xfrm>
            <a:off x="3399815" y="4460537"/>
            <a:ext cx="870051" cy="0"/>
          </a:xfrm>
          <a:prstGeom prst="line">
            <a:avLst/>
          </a:prstGeom>
          <a:ln w="508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494D6DE-599A-5229-037C-28A2E5E507B9}"/>
              </a:ext>
            </a:extLst>
          </p:cNvPr>
          <p:cNvSpPr txBox="1"/>
          <p:nvPr/>
        </p:nvSpPr>
        <p:spPr>
          <a:xfrm>
            <a:off x="5051678" y="1938943"/>
            <a:ext cx="348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/>
              <a:t>RepConv</a:t>
            </a:r>
            <a:r>
              <a:rPr kumimoji="1" lang="en-US" altLang="ko-KR" sz="1400" dirty="0"/>
              <a:t>(during training)</a:t>
            </a:r>
            <a:endParaRPr kumimoji="1" lang="ko-KR" alt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0FB658-204B-D378-0C26-D32975C1CD59}"/>
              </a:ext>
            </a:extLst>
          </p:cNvPr>
          <p:cNvSpPr txBox="1"/>
          <p:nvPr/>
        </p:nvSpPr>
        <p:spPr>
          <a:xfrm>
            <a:off x="3454537" y="4497812"/>
            <a:ext cx="246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0070C0"/>
                </a:solidFill>
              </a:rPr>
              <a:t>Residual</a:t>
            </a:r>
            <a:endParaRPr kumimoji="1"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ED4F88-4141-5B44-C870-6AAB5F1ACE6B}"/>
              </a:ext>
            </a:extLst>
          </p:cNvPr>
          <p:cNvSpPr txBox="1"/>
          <p:nvPr/>
        </p:nvSpPr>
        <p:spPr>
          <a:xfrm>
            <a:off x="5133778" y="5253452"/>
            <a:ext cx="676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Residual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Identity Connection</a:t>
            </a:r>
            <a:r>
              <a:rPr kumimoji="1" lang="ko-KR" altLang="en-US" sz="2000" dirty="0"/>
              <a:t>이 만나는 경우 성능저하 발생 </a:t>
            </a:r>
            <a:r>
              <a:rPr kumimoji="1" lang="en-US" altLang="ko-KR" sz="2000" dirty="0"/>
              <a:t>-&gt; </a:t>
            </a:r>
            <a:r>
              <a:rPr kumimoji="1" lang="en-US" altLang="ko-KR" sz="2000" b="1" dirty="0"/>
              <a:t>Identity Connection</a:t>
            </a:r>
            <a:r>
              <a:rPr kumimoji="1" lang="ko-KR" altLang="en-US" sz="2000" b="1" dirty="0"/>
              <a:t>을 제거한 </a:t>
            </a:r>
            <a:r>
              <a:rPr kumimoji="1" lang="en-US" altLang="ko-KR" sz="2000" b="1" dirty="0" err="1"/>
              <a:t>RepConvN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제안</a:t>
            </a:r>
          </a:p>
        </p:txBody>
      </p:sp>
      <p:pic>
        <p:nvPicPr>
          <p:cNvPr id="42" name="내용 개체 틀 10">
            <a:extLst>
              <a:ext uri="{FF2B5EF4-FFF2-40B4-BE49-F238E27FC236}">
                <a16:creationId xmlns:a16="http://schemas.microsoft.com/office/drawing/2014/main" id="{18446361-445C-D65C-A0C6-0CAA7B48C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71048" r="82168" b="12569"/>
          <a:stretch/>
        </p:blipFill>
        <p:spPr>
          <a:xfrm>
            <a:off x="9868886" y="4023718"/>
            <a:ext cx="791932" cy="934644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A2897F98-E7A4-2479-8A71-FE83A2FDF962}"/>
              </a:ext>
            </a:extLst>
          </p:cNvPr>
          <p:cNvGrpSpPr/>
          <p:nvPr/>
        </p:nvGrpSpPr>
        <p:grpSpPr>
          <a:xfrm>
            <a:off x="8630533" y="1937362"/>
            <a:ext cx="3480751" cy="2329968"/>
            <a:chOff x="8630533" y="1937362"/>
            <a:chExt cx="3480751" cy="2329968"/>
          </a:xfrm>
        </p:grpSpPr>
        <p:pic>
          <p:nvPicPr>
            <p:cNvPr id="41" name="내용 개체 틀 10">
              <a:extLst>
                <a:ext uri="{FF2B5EF4-FFF2-40B4-BE49-F238E27FC236}">
                  <a16:creationId xmlns:a16="http://schemas.microsoft.com/office/drawing/2014/main" id="{1BC50288-687E-075C-EF60-4842BF4B5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64735" b="63380"/>
            <a:stretch/>
          </p:blipFill>
          <p:spPr>
            <a:xfrm>
              <a:off x="8793168" y="2425296"/>
              <a:ext cx="1984896" cy="184203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02F37F-EF14-3CF3-F715-C0840BFECC60}"/>
                </a:ext>
              </a:extLst>
            </p:cNvPr>
            <p:cNvSpPr txBox="1"/>
            <p:nvPr/>
          </p:nvSpPr>
          <p:spPr>
            <a:xfrm>
              <a:off x="8630533" y="1937362"/>
              <a:ext cx="3480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 err="1"/>
                <a:t>RepConvN</a:t>
              </a:r>
              <a:r>
                <a:rPr kumimoji="1" lang="en-US" altLang="ko-KR" sz="2400" dirty="0"/>
                <a:t> </a:t>
              </a:r>
              <a:r>
                <a:rPr kumimoji="1" lang="en-US" altLang="ko-KR" sz="1400" dirty="0"/>
                <a:t>(during training)</a:t>
              </a:r>
              <a:endParaRPr kumimoji="1" lang="ko-KR" altLang="en-US" sz="1400" dirty="0"/>
            </a:p>
          </p:txBody>
        </p:sp>
        <p:pic>
          <p:nvPicPr>
            <p:cNvPr id="48" name="내용 개체 틀 10">
              <a:extLst>
                <a:ext uri="{FF2B5EF4-FFF2-40B4-BE49-F238E27FC236}">
                  <a16:creationId xmlns:a16="http://schemas.microsoft.com/office/drawing/2014/main" id="{ADE1D1F1-B5EA-BD23-2A9A-1E8D0AF9A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 rot="658913">
              <a:off x="9442716" y="2538800"/>
              <a:ext cx="55769" cy="57765"/>
            </a:xfrm>
            <a:prstGeom prst="rect">
              <a:avLst/>
            </a:prstGeom>
          </p:spPr>
        </p:pic>
        <p:pic>
          <p:nvPicPr>
            <p:cNvPr id="50" name="내용 개체 틀 10">
              <a:extLst>
                <a:ext uri="{FF2B5EF4-FFF2-40B4-BE49-F238E27FC236}">
                  <a16:creationId xmlns:a16="http://schemas.microsoft.com/office/drawing/2014/main" id="{DBE63B34-A895-725C-644A-8DE3D6F89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501660" y="2551500"/>
              <a:ext cx="55769" cy="57765"/>
            </a:xfrm>
            <a:prstGeom prst="rect">
              <a:avLst/>
            </a:prstGeom>
          </p:spPr>
        </p:pic>
        <p:pic>
          <p:nvPicPr>
            <p:cNvPr id="51" name="내용 개체 틀 10">
              <a:extLst>
                <a:ext uri="{FF2B5EF4-FFF2-40B4-BE49-F238E27FC236}">
                  <a16:creationId xmlns:a16="http://schemas.microsoft.com/office/drawing/2014/main" id="{0BFAB433-63DB-5D8E-1A14-6649B99DB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557429" y="2557850"/>
              <a:ext cx="55769" cy="57765"/>
            </a:xfrm>
            <a:prstGeom prst="rect">
              <a:avLst/>
            </a:prstGeom>
          </p:spPr>
        </p:pic>
        <p:pic>
          <p:nvPicPr>
            <p:cNvPr id="52" name="내용 개체 틀 10">
              <a:extLst>
                <a:ext uri="{FF2B5EF4-FFF2-40B4-BE49-F238E27FC236}">
                  <a16:creationId xmlns:a16="http://schemas.microsoft.com/office/drawing/2014/main" id="{3B39D2A9-7427-6CA2-132E-8117E4FDB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505940" y="2554778"/>
              <a:ext cx="354881" cy="367582"/>
            </a:xfrm>
            <a:prstGeom prst="rect">
              <a:avLst/>
            </a:prstGeom>
          </p:spPr>
        </p:pic>
        <p:pic>
          <p:nvPicPr>
            <p:cNvPr id="53" name="내용 개체 틀 10">
              <a:extLst>
                <a:ext uri="{FF2B5EF4-FFF2-40B4-BE49-F238E27FC236}">
                  <a16:creationId xmlns:a16="http://schemas.microsoft.com/office/drawing/2014/main" id="{AE6BC725-B41C-4FB5-1F0C-DB5B4A4C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180581" y="2490037"/>
              <a:ext cx="354881" cy="367582"/>
            </a:xfrm>
            <a:prstGeom prst="rect">
              <a:avLst/>
            </a:prstGeom>
          </p:spPr>
        </p:pic>
        <p:pic>
          <p:nvPicPr>
            <p:cNvPr id="54" name="내용 개체 틀 10">
              <a:extLst>
                <a:ext uri="{FF2B5EF4-FFF2-40B4-BE49-F238E27FC236}">
                  <a16:creationId xmlns:a16="http://schemas.microsoft.com/office/drawing/2014/main" id="{125B3C15-5E4F-CB6B-580F-A0BD4C5DD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108599" y="2562708"/>
              <a:ext cx="124925" cy="129396"/>
            </a:xfrm>
            <a:prstGeom prst="rect">
              <a:avLst/>
            </a:prstGeom>
          </p:spPr>
        </p:pic>
        <p:pic>
          <p:nvPicPr>
            <p:cNvPr id="55" name="내용 개체 틀 10">
              <a:extLst>
                <a:ext uri="{FF2B5EF4-FFF2-40B4-BE49-F238E27FC236}">
                  <a16:creationId xmlns:a16="http://schemas.microsoft.com/office/drawing/2014/main" id="{19A0BCCC-9B5F-3EAC-C412-4EB820413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606504" y="2490037"/>
              <a:ext cx="124925" cy="129396"/>
            </a:xfrm>
            <a:prstGeom prst="rect">
              <a:avLst/>
            </a:prstGeom>
          </p:spPr>
        </p:pic>
        <p:pic>
          <p:nvPicPr>
            <p:cNvPr id="56" name="내용 개체 틀 10">
              <a:extLst>
                <a:ext uri="{FF2B5EF4-FFF2-40B4-BE49-F238E27FC236}">
                  <a16:creationId xmlns:a16="http://schemas.microsoft.com/office/drawing/2014/main" id="{8DC9568A-E3E0-A43A-0C0B-08DF1B521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704920" y="2502443"/>
              <a:ext cx="124925" cy="129396"/>
            </a:xfrm>
            <a:prstGeom prst="rect">
              <a:avLst/>
            </a:prstGeom>
          </p:spPr>
        </p:pic>
        <p:pic>
          <p:nvPicPr>
            <p:cNvPr id="57" name="내용 개체 틀 10">
              <a:extLst>
                <a:ext uri="{FF2B5EF4-FFF2-40B4-BE49-F238E27FC236}">
                  <a16:creationId xmlns:a16="http://schemas.microsoft.com/office/drawing/2014/main" id="{B5310765-E5BA-6397-8F99-CDC395538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752091" y="2509700"/>
              <a:ext cx="124925" cy="129396"/>
            </a:xfrm>
            <a:prstGeom prst="rect">
              <a:avLst/>
            </a:prstGeom>
          </p:spPr>
        </p:pic>
        <p:pic>
          <p:nvPicPr>
            <p:cNvPr id="58" name="내용 개체 틀 10">
              <a:extLst>
                <a:ext uri="{FF2B5EF4-FFF2-40B4-BE49-F238E27FC236}">
                  <a16:creationId xmlns:a16="http://schemas.microsoft.com/office/drawing/2014/main" id="{8357D0D1-97B5-7333-CE57-51EAFC40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860994" y="2550917"/>
              <a:ext cx="124925" cy="129396"/>
            </a:xfrm>
            <a:prstGeom prst="rect">
              <a:avLst/>
            </a:prstGeom>
          </p:spPr>
        </p:pic>
        <p:pic>
          <p:nvPicPr>
            <p:cNvPr id="59" name="내용 개체 틀 10">
              <a:extLst>
                <a:ext uri="{FF2B5EF4-FFF2-40B4-BE49-F238E27FC236}">
                  <a16:creationId xmlns:a16="http://schemas.microsoft.com/office/drawing/2014/main" id="{F450DDCB-35D4-F08E-EA6E-3B9A545F0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009720" y="2567757"/>
              <a:ext cx="124925" cy="129396"/>
            </a:xfrm>
            <a:prstGeom prst="rect">
              <a:avLst/>
            </a:prstGeom>
          </p:spPr>
        </p:pic>
        <p:pic>
          <p:nvPicPr>
            <p:cNvPr id="60" name="내용 개체 틀 10">
              <a:extLst>
                <a:ext uri="{FF2B5EF4-FFF2-40B4-BE49-F238E27FC236}">
                  <a16:creationId xmlns:a16="http://schemas.microsoft.com/office/drawing/2014/main" id="{29219BAE-1544-F415-1E4C-6E2D08DB7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955337" y="2561803"/>
              <a:ext cx="124925" cy="129396"/>
            </a:xfrm>
            <a:prstGeom prst="rect">
              <a:avLst/>
            </a:prstGeom>
          </p:spPr>
        </p:pic>
        <p:pic>
          <p:nvPicPr>
            <p:cNvPr id="61" name="내용 개체 틀 10">
              <a:extLst>
                <a:ext uri="{FF2B5EF4-FFF2-40B4-BE49-F238E27FC236}">
                  <a16:creationId xmlns:a16="http://schemas.microsoft.com/office/drawing/2014/main" id="{392F3C62-DA72-8B3C-B42C-D0632E720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 rot="658913">
              <a:off x="9475093" y="2553067"/>
              <a:ext cx="55769" cy="57765"/>
            </a:xfrm>
            <a:prstGeom prst="rect">
              <a:avLst/>
            </a:prstGeom>
          </p:spPr>
        </p:pic>
        <p:pic>
          <p:nvPicPr>
            <p:cNvPr id="62" name="내용 개체 틀 10">
              <a:extLst>
                <a:ext uri="{FF2B5EF4-FFF2-40B4-BE49-F238E27FC236}">
                  <a16:creationId xmlns:a16="http://schemas.microsoft.com/office/drawing/2014/main" id="{22948611-476F-2CED-C7B0-AB2C89D31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622346" y="3753655"/>
              <a:ext cx="241010" cy="249636"/>
            </a:xfrm>
            <a:prstGeom prst="rect">
              <a:avLst/>
            </a:prstGeom>
          </p:spPr>
        </p:pic>
        <p:pic>
          <p:nvPicPr>
            <p:cNvPr id="63" name="내용 개체 틀 10">
              <a:extLst>
                <a:ext uri="{FF2B5EF4-FFF2-40B4-BE49-F238E27FC236}">
                  <a16:creationId xmlns:a16="http://schemas.microsoft.com/office/drawing/2014/main" id="{55E45230-EFE9-10D7-A528-ACE559273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457928" y="3796906"/>
              <a:ext cx="241010" cy="249636"/>
            </a:xfrm>
            <a:prstGeom prst="rect">
              <a:avLst/>
            </a:prstGeom>
          </p:spPr>
        </p:pic>
        <p:pic>
          <p:nvPicPr>
            <p:cNvPr id="64" name="내용 개체 틀 10">
              <a:extLst>
                <a:ext uri="{FF2B5EF4-FFF2-40B4-BE49-F238E27FC236}">
                  <a16:creationId xmlns:a16="http://schemas.microsoft.com/office/drawing/2014/main" id="{05126844-EDA4-8E1B-B718-54FBD792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286478" y="3832625"/>
              <a:ext cx="241010" cy="249636"/>
            </a:xfrm>
            <a:prstGeom prst="rect">
              <a:avLst/>
            </a:prstGeom>
          </p:spPr>
        </p:pic>
        <p:pic>
          <p:nvPicPr>
            <p:cNvPr id="65" name="내용 개체 틀 10">
              <a:extLst>
                <a:ext uri="{FF2B5EF4-FFF2-40B4-BE49-F238E27FC236}">
                  <a16:creationId xmlns:a16="http://schemas.microsoft.com/office/drawing/2014/main" id="{3EE5F4E7-E1D2-709A-D6B3-F895D91F6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080262" y="4008443"/>
              <a:ext cx="241010" cy="249636"/>
            </a:xfrm>
            <a:prstGeom prst="rect">
              <a:avLst/>
            </a:prstGeom>
          </p:spPr>
        </p:pic>
        <p:pic>
          <p:nvPicPr>
            <p:cNvPr id="66" name="내용 개체 틀 10">
              <a:extLst>
                <a:ext uri="{FF2B5EF4-FFF2-40B4-BE49-F238E27FC236}">
                  <a16:creationId xmlns:a16="http://schemas.microsoft.com/office/drawing/2014/main" id="{CD69569F-C84A-3462-6E7C-9286B2A37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050734" y="3904063"/>
              <a:ext cx="241010" cy="249636"/>
            </a:xfrm>
            <a:prstGeom prst="rect">
              <a:avLst/>
            </a:prstGeom>
          </p:spPr>
        </p:pic>
        <p:pic>
          <p:nvPicPr>
            <p:cNvPr id="67" name="내용 개체 틀 10">
              <a:extLst>
                <a:ext uri="{FF2B5EF4-FFF2-40B4-BE49-F238E27FC236}">
                  <a16:creationId xmlns:a16="http://schemas.microsoft.com/office/drawing/2014/main" id="{DA523533-57B0-26F8-B55F-1EFD51C50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928666" y="3933181"/>
              <a:ext cx="241010" cy="249636"/>
            </a:xfrm>
            <a:prstGeom prst="rect">
              <a:avLst/>
            </a:prstGeom>
          </p:spPr>
        </p:pic>
        <p:pic>
          <p:nvPicPr>
            <p:cNvPr id="68" name="내용 개체 틀 10">
              <a:extLst>
                <a:ext uri="{FF2B5EF4-FFF2-40B4-BE49-F238E27FC236}">
                  <a16:creationId xmlns:a16="http://schemas.microsoft.com/office/drawing/2014/main" id="{DE23A3E3-9727-08E5-41AA-D6F29368B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776789" y="3953789"/>
              <a:ext cx="241010" cy="249636"/>
            </a:xfrm>
            <a:prstGeom prst="rect">
              <a:avLst/>
            </a:prstGeom>
          </p:spPr>
        </p:pic>
        <p:pic>
          <p:nvPicPr>
            <p:cNvPr id="69" name="내용 개체 틀 10">
              <a:extLst>
                <a:ext uri="{FF2B5EF4-FFF2-40B4-BE49-F238E27FC236}">
                  <a16:creationId xmlns:a16="http://schemas.microsoft.com/office/drawing/2014/main" id="{2FABA2B0-36A8-D720-FFEB-8A6320CD0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 rot="20923672">
              <a:off x="9574455" y="3980555"/>
              <a:ext cx="202098" cy="209331"/>
            </a:xfrm>
            <a:prstGeom prst="rect">
              <a:avLst/>
            </a:prstGeom>
          </p:spPr>
        </p:pic>
        <p:pic>
          <p:nvPicPr>
            <p:cNvPr id="70" name="내용 개체 틀 10">
              <a:extLst>
                <a:ext uri="{FF2B5EF4-FFF2-40B4-BE49-F238E27FC236}">
                  <a16:creationId xmlns:a16="http://schemas.microsoft.com/office/drawing/2014/main" id="{1AAC1BC8-4B04-C317-0AF8-392842595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 rot="21039888">
              <a:off x="9586654" y="3979898"/>
              <a:ext cx="202098" cy="209331"/>
            </a:xfrm>
            <a:prstGeom prst="rect">
              <a:avLst/>
            </a:prstGeom>
          </p:spPr>
        </p:pic>
        <p:pic>
          <p:nvPicPr>
            <p:cNvPr id="71" name="내용 개체 틀 10">
              <a:extLst>
                <a:ext uri="{FF2B5EF4-FFF2-40B4-BE49-F238E27FC236}">
                  <a16:creationId xmlns:a16="http://schemas.microsoft.com/office/drawing/2014/main" id="{FAC9A3A3-FC8E-DFB1-BE3D-8B2B2B20A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9697875" y="3968143"/>
              <a:ext cx="202098" cy="209331"/>
            </a:xfrm>
            <a:prstGeom prst="rect">
              <a:avLst/>
            </a:prstGeom>
          </p:spPr>
        </p:pic>
        <p:pic>
          <p:nvPicPr>
            <p:cNvPr id="73" name="내용 개체 틀 10">
              <a:extLst>
                <a:ext uri="{FF2B5EF4-FFF2-40B4-BE49-F238E27FC236}">
                  <a16:creationId xmlns:a16="http://schemas.microsoft.com/office/drawing/2014/main" id="{0D7EE899-40D0-A675-5F4E-51200C6F6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0" t="4333" r="90527" b="88233"/>
            <a:stretch/>
          </p:blipFill>
          <p:spPr>
            <a:xfrm>
              <a:off x="10240179" y="4000458"/>
              <a:ext cx="241010" cy="24963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D222D59-E627-A1A4-21A6-3B967A64B0E5}"/>
                </a:ext>
              </a:extLst>
            </p:cNvPr>
            <p:cNvSpPr/>
            <p:nvPr/>
          </p:nvSpPr>
          <p:spPr>
            <a:xfrm>
              <a:off x="8926123" y="2425295"/>
              <a:ext cx="2863799" cy="1842035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980E0A9-6019-BDEA-285A-BB3AEC48B8CE}"/>
              </a:ext>
            </a:extLst>
          </p:cNvPr>
          <p:cNvCxnSpPr>
            <a:cxnSpLocks/>
            <a:stCxn id="76" idx="3"/>
            <a:endCxn id="13" idx="1"/>
          </p:cNvCxnSpPr>
          <p:nvPr/>
        </p:nvCxnSpPr>
        <p:spPr>
          <a:xfrm flipV="1">
            <a:off x="4010155" y="3347894"/>
            <a:ext cx="1337113" cy="728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78B11B-8BB3-A57E-CDD2-34AC0F8A5144}"/>
              </a:ext>
            </a:extLst>
          </p:cNvPr>
          <p:cNvSpPr/>
          <p:nvPr/>
        </p:nvSpPr>
        <p:spPr>
          <a:xfrm>
            <a:off x="2798511" y="3885613"/>
            <a:ext cx="1211644" cy="381718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78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Planned re-parameterized convolution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23</a:t>
            </a:fld>
            <a:endParaRPr kumimoji="1" lang="ko-KR" altLang="en-US"/>
          </a:p>
        </p:txBody>
      </p:sp>
      <p:pic>
        <p:nvPicPr>
          <p:cNvPr id="6" name="Picture 4" descr="RepConv position &#10;3x3, c &#10;3x3 &#10;c &#10;3x3, c &#10;O &#10;O &#10;O &#10;(a) &#10;O &#10;O &#10;(b) &#10;O &#10;o &#10;(c) &#10;(d) &#10;(e) &#10;Figure 6: Planned RepConv 3-stacked ELAN. Blue circles are the &#10;position we replace Conv by RepConv. ">
            <a:extLst>
              <a:ext uri="{FF2B5EF4-FFF2-40B4-BE49-F238E27FC236}">
                <a16:creationId xmlns:a16="http://schemas.microsoft.com/office/drawing/2014/main" id="{C88BF3B8-FA43-9D8F-2CD5-27BB3986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2328874"/>
            <a:ext cx="5526508" cy="320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198C7-A490-E4B1-201B-AC76E0C5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0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000" dirty="0"/>
              <a:t>Ablation study 1</a:t>
            </a:r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ELAN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Computation block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 err="1"/>
              <a:t>RepConv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다양하게 위치시키면서 성능 평가</a:t>
            </a:r>
            <a:endParaRPr kumimoji="1" lang="en-US" altLang="ko-KR" sz="2000" dirty="0"/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(c)</a:t>
            </a:r>
            <a:r>
              <a:rPr kumimoji="1" lang="ko-KR" altLang="en-US" sz="2000" dirty="0"/>
              <a:t> 케이스가 전반적으로 가장 좋은 성능 도출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D32778-C09E-F34E-B3E0-9A86F099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1388"/>
            <a:ext cx="5164086" cy="21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9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Planned re-parameterized convolution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24</a:t>
            </a:fld>
            <a:endParaRPr kumimoji="1" lang="ko-KR" altLang="en-US"/>
          </a:p>
        </p:txBody>
      </p:sp>
      <p:pic>
        <p:nvPicPr>
          <p:cNvPr id="7" name="Picture 3" descr="c/2 &#10;Ixi &#10;3x3 c &#10;IXI &#10;3x3 &#10;Ixi c/2 &#10;c/2 &#10;(a) Dark block (b)CSPDark block (c) RDark block (d) RCSPDark block &#10;Figure 7: Reversed CSPDarknet. We reverse the position of 1 x 1 &#10;and 3 x 3 convolutional layer in dark block to fit our planned re- &#10;parameterized model design strategy. ">
            <a:extLst>
              <a:ext uri="{FF2B5EF4-FFF2-40B4-BE49-F238E27FC236}">
                <a16:creationId xmlns:a16="http://schemas.microsoft.com/office/drawing/2014/main" id="{59679B65-E597-913A-2637-FDD6AEA4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2" y="2410509"/>
            <a:ext cx="5526508" cy="27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2BDF142-4DC5-10AE-D700-EA3699E8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708" y="1825625"/>
            <a:ext cx="5257800" cy="466725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000" dirty="0"/>
              <a:t>Ablation study 2</a:t>
            </a:r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original </a:t>
            </a:r>
            <a:r>
              <a:rPr kumimoji="1" lang="en-US" altLang="ko-KR" sz="2000" dirty="0" err="1"/>
              <a:t>DarkBlock</a:t>
            </a:r>
            <a:r>
              <a:rPr kumimoji="1" lang="ko-KR" altLang="en-US" sz="2000" dirty="0"/>
              <a:t>의 경우 </a:t>
            </a:r>
            <a:r>
              <a:rPr kumimoji="1" lang="en-US" altLang="ko-KR" sz="2000" dirty="0"/>
              <a:t>Planned </a:t>
            </a:r>
            <a:r>
              <a:rPr kumimoji="1" lang="en-US" altLang="ko-KR" sz="2000" dirty="0" err="1"/>
              <a:t>RepConv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전략에 맞지 않기 때문에 </a:t>
            </a:r>
            <a:r>
              <a:rPr kumimoji="1" lang="en-US" altLang="ko-KR" sz="2000" dirty="0"/>
              <a:t>Reverse Dark block </a:t>
            </a:r>
            <a:r>
              <a:rPr kumimoji="1" lang="ko-KR" altLang="en-US" sz="2000" dirty="0"/>
              <a:t>설계</a:t>
            </a:r>
            <a:endParaRPr kumimoji="1" lang="en-US" altLang="ko-KR" sz="2000" dirty="0"/>
          </a:p>
          <a:p>
            <a:pPr lvl="1">
              <a:lnSpc>
                <a:spcPct val="110000"/>
              </a:lnSpc>
            </a:pPr>
            <a:r>
              <a:rPr kumimoji="1" lang="en-US" altLang="ko-KR" sz="2000" dirty="0"/>
              <a:t>1x1 conv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3x3 conv</a:t>
            </a:r>
            <a:r>
              <a:rPr kumimoji="1" lang="ko-KR" altLang="en-US" sz="2000" dirty="0"/>
              <a:t>의 위치를 바꾼 형태</a:t>
            </a:r>
            <a:endParaRPr kumimoji="1" lang="en-US" altLang="ko-KR" sz="2000" dirty="0"/>
          </a:p>
          <a:p>
            <a:pPr>
              <a:lnSpc>
                <a:spcPct val="110000"/>
              </a:lnSpc>
            </a:pPr>
            <a:r>
              <a:rPr kumimoji="1" lang="en-US" altLang="ko-KR" sz="2000" dirty="0"/>
              <a:t>PPYOLO </a:t>
            </a:r>
            <a:r>
              <a:rPr kumimoji="1" lang="ko-KR" altLang="en-US" sz="2000" dirty="0"/>
              <a:t>와 동일한 컨셉</a:t>
            </a:r>
            <a:endParaRPr kumimoji="1" lang="en-US" altLang="ko-KR" sz="20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F6DDFB-9713-4A7D-753A-A597393EF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58" y="4260850"/>
            <a:ext cx="4889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B2884A-D5D4-2052-A551-D0CDC4521E4E}"/>
              </a:ext>
            </a:extLst>
          </p:cNvPr>
          <p:cNvSpPr txBox="1"/>
          <p:nvPr/>
        </p:nvSpPr>
        <p:spPr>
          <a:xfrm>
            <a:off x="-293666" y="653475"/>
            <a:ext cx="4742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/>
              <a:t>PPYOLO</a:t>
            </a:r>
            <a:endParaRPr kumimoji="1" lang="ko-KR" altLang="en-US" sz="2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BD8854A-F327-6A6D-D173-5D2E7A6F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0" y="1548426"/>
            <a:ext cx="11910299" cy="37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Proposed assistant loss for auxiliary head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lead head : prediction</a:t>
            </a:r>
            <a:r>
              <a:rPr kumimoji="1" lang="ko-KR" altLang="en-US" sz="2000" dirty="0"/>
              <a:t>을 뽑는 메인 </a:t>
            </a:r>
            <a:r>
              <a:rPr kumimoji="1" lang="en-US" altLang="ko-KR" sz="2000" dirty="0"/>
              <a:t>layer</a:t>
            </a:r>
          </a:p>
          <a:p>
            <a:r>
              <a:rPr kumimoji="1" lang="en-US" altLang="ko-KR" sz="2000" dirty="0"/>
              <a:t>auxiliary(aux) head : layer </a:t>
            </a:r>
            <a:r>
              <a:rPr kumimoji="1" lang="ko-KR" altLang="en-US" sz="2000" dirty="0"/>
              <a:t>중간에 위치한 보조 </a:t>
            </a:r>
            <a:r>
              <a:rPr kumimoji="1" lang="en-US" altLang="ko-KR" sz="2000" dirty="0"/>
              <a:t>head</a:t>
            </a:r>
          </a:p>
          <a:p>
            <a:r>
              <a:rPr kumimoji="1" lang="en-US" altLang="ko-KR" sz="2000" dirty="0"/>
              <a:t>aux head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 방법 중 </a:t>
            </a:r>
            <a:r>
              <a:rPr kumimoji="1" lang="en-US" altLang="ko-KR" sz="2000" dirty="0"/>
              <a:t>Independent assigner</a:t>
            </a:r>
            <a:r>
              <a:rPr kumimoji="1" lang="ko-KR" altLang="en-US" sz="2000" dirty="0"/>
              <a:t>가 가장 보편적인 방식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aux, lead head </a:t>
            </a:r>
            <a:r>
              <a:rPr kumimoji="1" lang="ko-KR" altLang="en-US" sz="2000" dirty="0"/>
              <a:t>모두 </a:t>
            </a:r>
            <a:r>
              <a:rPr kumimoji="1" lang="en-US" altLang="ko-KR" sz="2000" dirty="0"/>
              <a:t>GT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통해 </a:t>
            </a:r>
            <a:r>
              <a:rPr kumimoji="1" lang="en-US" altLang="ko-KR" sz="2000" dirty="0"/>
              <a:t>hard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label</a:t>
            </a:r>
            <a:r>
              <a:rPr kumimoji="1" lang="ko-KR" altLang="en-US" sz="2000" dirty="0"/>
              <a:t>을 생성</a:t>
            </a:r>
            <a:r>
              <a:rPr kumimoji="1" lang="en-US" altLang="ko-KR" sz="2000" dirty="0"/>
              <a:t>(predict </a:t>
            </a:r>
            <a:r>
              <a:rPr kumimoji="1" lang="ko-KR" altLang="en-US" sz="2000" dirty="0"/>
              <a:t>후 학습하는 과정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최근 연구에서는 네트워크의 예측 결과의 </a:t>
            </a:r>
            <a:r>
              <a:rPr kumimoji="1" lang="en-US" altLang="ko-KR" sz="2000" dirty="0"/>
              <a:t>distribution(or probability)</a:t>
            </a:r>
            <a:r>
              <a:rPr kumimoji="1" lang="ko-KR" altLang="en-US" sz="2000" dirty="0" err="1"/>
              <a:t>를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통해 </a:t>
            </a:r>
            <a:r>
              <a:rPr kumimoji="1" lang="en-US" altLang="ko-KR" sz="2000" dirty="0"/>
              <a:t>loss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계산하는 </a:t>
            </a:r>
            <a:r>
              <a:rPr kumimoji="1" lang="en-US" altLang="ko-KR" sz="2000" dirty="0"/>
              <a:t>soft label</a:t>
            </a:r>
            <a:r>
              <a:rPr kumimoji="1" lang="ko-KR" altLang="en-US" sz="2000" dirty="0"/>
              <a:t>을 사용</a:t>
            </a:r>
            <a:endParaRPr kumimoji="1" lang="en-US" altLang="ko-KR" sz="2000" dirty="0"/>
          </a:p>
          <a:p>
            <a:r>
              <a:rPr kumimoji="1" lang="ko-KR" altLang="en-US" sz="2000" dirty="0"/>
              <a:t>최신연구에서는 </a:t>
            </a:r>
            <a:r>
              <a:rPr kumimoji="1" lang="en-US" altLang="ko-KR" sz="2000" dirty="0"/>
              <a:t>soft label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aux head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lead head</a:t>
            </a:r>
            <a:r>
              <a:rPr kumimoji="1" lang="ko-KR" altLang="en-US" sz="2000" dirty="0"/>
              <a:t>에 어떻게 할당할 지에 대한 연구가 이뤄지지 않음 </a:t>
            </a:r>
            <a:r>
              <a:rPr kumimoji="1" lang="en-US" altLang="ko-KR" sz="2000" dirty="0"/>
              <a:t>-&gt; aux head</a:t>
            </a:r>
            <a:r>
              <a:rPr kumimoji="1" lang="ko-KR" altLang="en-US" sz="2000" dirty="0"/>
              <a:t>가</a:t>
            </a:r>
            <a:r>
              <a:rPr kumimoji="1" lang="en-US" altLang="ko-KR" sz="2000" dirty="0"/>
              <a:t> GT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참고하지 않는</a:t>
            </a:r>
            <a:r>
              <a:rPr kumimoji="1" lang="en-US" altLang="ko-KR" sz="2000" dirty="0"/>
              <a:t> 2</a:t>
            </a:r>
            <a:r>
              <a:rPr kumimoji="1" lang="ko-KR" altLang="en-US" sz="2000" dirty="0"/>
              <a:t>가지 </a:t>
            </a:r>
            <a:r>
              <a:rPr kumimoji="1" lang="en-US" altLang="ko-KR" sz="2000" dirty="0"/>
              <a:t>label assigner</a:t>
            </a:r>
            <a:r>
              <a:rPr kumimoji="1" lang="ko-KR" altLang="en-US" sz="2000" dirty="0"/>
              <a:t> 제안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Lead head guided label assigner</a:t>
            </a:r>
          </a:p>
          <a:p>
            <a:pPr lvl="1"/>
            <a:r>
              <a:rPr kumimoji="1" lang="en-US" altLang="ko-KR" sz="2000" dirty="0"/>
              <a:t>Coarse-to-fine lead head guided label assigner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26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F5452-FA76-2515-B913-C20968154D29}"/>
              </a:ext>
            </a:extLst>
          </p:cNvPr>
          <p:cNvSpPr txBox="1"/>
          <p:nvPr/>
        </p:nvSpPr>
        <p:spPr>
          <a:xfrm>
            <a:off x="8610599" y="136525"/>
            <a:ext cx="2922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hard label : 0 1 0 0</a:t>
            </a:r>
          </a:p>
          <a:p>
            <a:r>
              <a:rPr kumimoji="1" lang="en-US" altLang="ko-KR" dirty="0"/>
              <a:t>soft label : 0.1 0.7 0.1 0.1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55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CD7FBBC2-10BD-839E-BCCA-45F2D535C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Lead head guided label assigner : ground-truth </a:t>
            </a:r>
            <a:r>
              <a:rPr lang="ko-KR" altLang="en-US" sz="1600" dirty="0"/>
              <a:t>기반으로 계산되어 </a:t>
            </a:r>
            <a:r>
              <a:rPr lang="en-US" altLang="ko-KR" sz="1600" dirty="0"/>
              <a:t>soft label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lead head</a:t>
            </a:r>
            <a:r>
              <a:rPr lang="ko-KR" altLang="en-US" sz="1600" dirty="0"/>
              <a:t>가 학습한 정보를 </a:t>
            </a:r>
            <a:r>
              <a:rPr lang="en-US" altLang="ko-KR" sz="1600" dirty="0"/>
              <a:t>aux head</a:t>
            </a:r>
            <a:r>
              <a:rPr lang="ko-KR" altLang="en-US" sz="1600" dirty="0"/>
              <a:t>가 직접 학습 </a:t>
            </a:r>
            <a:r>
              <a:rPr lang="en-US" altLang="ko-KR" sz="1600" dirty="0"/>
              <a:t>-&gt; lead head</a:t>
            </a:r>
            <a:r>
              <a:rPr lang="ko-KR" altLang="en-US" sz="1600" dirty="0"/>
              <a:t>가 아직 학습되지 않음 </a:t>
            </a:r>
            <a:r>
              <a:rPr lang="en-US" altLang="ko-KR" sz="1600" dirty="0"/>
              <a:t>residual information </a:t>
            </a:r>
            <a:r>
              <a:rPr lang="ko-KR" altLang="en-US" sz="1600" dirty="0"/>
              <a:t>학습에 집중 할 수 있음</a:t>
            </a:r>
            <a:endParaRPr lang="en-US" altLang="ko-KR" sz="1600" dirty="0"/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Coarse-to-fine lead head guided label assigner -&gt; </a:t>
            </a:r>
            <a:r>
              <a:rPr lang="ko-KR" altLang="en-US" sz="1600" dirty="0"/>
              <a:t>의도적으로 </a:t>
            </a:r>
            <a:r>
              <a:rPr lang="en-US" altLang="ko-KR" sz="1600" dirty="0"/>
              <a:t>aux head</a:t>
            </a:r>
            <a:r>
              <a:rPr lang="ko-KR" altLang="en-US" sz="1600" dirty="0"/>
              <a:t>에 제약을 걸어 </a:t>
            </a:r>
            <a:r>
              <a:rPr lang="en-US" altLang="ko-KR" sz="1600" dirty="0"/>
              <a:t>lead head</a:t>
            </a:r>
            <a:r>
              <a:rPr lang="ko-KR" altLang="en-US" sz="1600" dirty="0"/>
              <a:t>의 성능을 넘지 못하게 함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Corse label(Aux head) : fine label 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섬세한 </a:t>
            </a:r>
            <a:r>
              <a:rPr lang="en-US" altLang="ko-KR" sz="1600" dirty="0"/>
              <a:t>label</a:t>
            </a:r>
            <a:r>
              <a:rPr lang="ko-KR" altLang="en-US" sz="1600" dirty="0"/>
              <a:t>이 만들어지지 않게</a:t>
            </a:r>
            <a:r>
              <a:rPr lang="en-US" altLang="ko-KR" sz="1600" dirty="0"/>
              <a:t> </a:t>
            </a:r>
            <a:r>
              <a:rPr lang="ko-KR" altLang="en-US" sz="1600" dirty="0"/>
              <a:t>함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Fine label(Lead head) : soft label</a:t>
            </a:r>
          </a:p>
          <a:p>
            <a:pPr lvl="1"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Lead head</a:t>
            </a:r>
            <a:r>
              <a:rPr lang="ko-KR" altLang="en-US" sz="1600" dirty="0"/>
              <a:t>는</a:t>
            </a:r>
            <a:r>
              <a:rPr lang="en-US" altLang="ko-KR" sz="1600" dirty="0"/>
              <a:t> high precision, high recall</a:t>
            </a:r>
            <a:r>
              <a:rPr lang="ko-KR" altLang="en-US" sz="1600" dirty="0"/>
              <a:t>이 가능</a:t>
            </a:r>
            <a:r>
              <a:rPr lang="en-US" altLang="ko-KR" sz="1600" dirty="0"/>
              <a:t>, aux head</a:t>
            </a:r>
            <a:r>
              <a:rPr lang="ko-KR" altLang="en-US" sz="1600" dirty="0"/>
              <a:t>는 </a:t>
            </a:r>
            <a:r>
              <a:rPr lang="en-US" altLang="ko-KR" sz="1600" dirty="0"/>
              <a:t>recall </a:t>
            </a:r>
            <a:r>
              <a:rPr lang="ko-KR" altLang="en-US" sz="1600" dirty="0"/>
              <a:t>에 집중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50"/>
              </a:spcBef>
            </a:pPr>
            <a:r>
              <a:rPr lang="en-US" altLang="ko-KR" sz="1600" dirty="0"/>
              <a:t>aux head</a:t>
            </a:r>
            <a:r>
              <a:rPr lang="ko-KR" altLang="en-US" sz="1600" dirty="0"/>
              <a:t>의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가 </a:t>
            </a:r>
            <a:r>
              <a:rPr lang="en-US" altLang="ko-KR" sz="1600" dirty="0"/>
              <a:t>lead head</a:t>
            </a:r>
            <a:r>
              <a:rPr lang="ko-KR" altLang="en-US" sz="1600" dirty="0"/>
              <a:t>의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와 유사해지면 성능이 하락</a:t>
            </a:r>
            <a:endParaRPr lang="en-US" altLang="ko-KR" sz="1600" dirty="0"/>
          </a:p>
          <a:p>
            <a:pPr lvl="1">
              <a:lnSpc>
                <a:spcPct val="100000"/>
              </a:lnSpc>
              <a:spcBef>
                <a:spcPts val="50"/>
              </a:spcBef>
            </a:pP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Proposed assistant loss for auxiliary head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27</a:t>
            </a:fld>
            <a:endParaRPr kumimoji="1" lang="ko-KR" altLang="en-US"/>
          </a:p>
        </p:txBody>
      </p:sp>
      <p:pic>
        <p:nvPicPr>
          <p:cNvPr id="5122" name="Picture 2" descr="32 x &#10;8x &#10;(a) Normal model &#10;32 x &#10;16 X &#10;_ Lead Head &#10;Lead Head &#10;Lead Head &#10;Lead Head &#10;Aux Head &#10;Aux Head &#10;Aux Head &#10;Aux Head &#10;Aux Head &#10;Lead Head &#10;Aux Head &#10;L oss &#10;Loss &#10;(b) Model with auxiliary head (c) Independent assigner (d) Lead guided assigner (e) Coarse-to-fine lead guided assigner &#10;Figure 5: Coarse for auxiliary and fine for lead head label assigner. Compare with normal model (a), the schema in (b) has auxiliary head. &#10;Different from the usual independent label assigner (c), we propose (d) lead head guided label assigner and (e) coarse-to-fine lead head &#10;guided label assigner. The proposed label assigner is optimized by lead head prediction and the ground uuth to get the labels of training &#10;lead head and auxiliary head at the same time. The detailed coarse-to-fine implementation method and constraint design details will be &#10;elaborated in Apendix. ">
            <a:extLst>
              <a:ext uri="{FF2B5EF4-FFF2-40B4-BE49-F238E27FC236}">
                <a16:creationId xmlns:a16="http://schemas.microsoft.com/office/drawing/2014/main" id="{20DE3746-F908-06DB-A90C-ECCA0D132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4"/>
          <a:stretch/>
        </p:blipFill>
        <p:spPr bwMode="auto">
          <a:xfrm>
            <a:off x="20845" y="4244027"/>
            <a:ext cx="12138228" cy="251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5473764-E641-28F1-A8DA-D550A81FB338}"/>
              </a:ext>
            </a:extLst>
          </p:cNvPr>
          <p:cNvSpPr/>
          <p:nvPr/>
        </p:nvSpPr>
        <p:spPr>
          <a:xfrm>
            <a:off x="4991100" y="4140703"/>
            <a:ext cx="7058025" cy="26399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AFC8F-2D88-A161-6E59-455BDCBFA463}"/>
              </a:ext>
            </a:extLst>
          </p:cNvPr>
          <p:cNvSpPr txBox="1"/>
          <p:nvPr/>
        </p:nvSpPr>
        <p:spPr>
          <a:xfrm>
            <a:off x="10946674" y="3807227"/>
            <a:ext cx="12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Proposed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8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28</a:t>
            </a:fld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3D05E-7E82-9FF1-9FED-49B688FAB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Ablation study</a:t>
            </a:r>
          </a:p>
          <a:p>
            <a:r>
              <a:rPr kumimoji="1" lang="en-US" altLang="ko-KR" sz="1800" dirty="0"/>
              <a:t>aux head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merging cardinality </a:t>
            </a:r>
            <a:r>
              <a:rPr kumimoji="1" lang="ko-KR" altLang="en-US" sz="1800" dirty="0"/>
              <a:t>전의 </a:t>
            </a:r>
            <a:r>
              <a:rPr kumimoji="1" lang="en-US" altLang="ko-KR" sz="1800" dirty="0"/>
              <a:t>feature map </a:t>
            </a:r>
            <a:r>
              <a:rPr kumimoji="1" lang="ko-KR" altLang="en-US" sz="1800" dirty="0"/>
              <a:t>세트들 중 하나 다음에 </a:t>
            </a:r>
            <a:r>
              <a:rPr kumimoji="1" lang="ko-KR" altLang="en-US" sz="1800" dirty="0" err="1"/>
              <a:t>붙히는</a:t>
            </a:r>
            <a:r>
              <a:rPr kumimoji="1" lang="ko-KR" altLang="en-US" sz="1800" dirty="0"/>
              <a:t> 방식으로 접근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이를 통해 </a:t>
            </a:r>
            <a:r>
              <a:rPr kumimoji="1" lang="en-US" altLang="ko-KR" sz="1800" dirty="0"/>
              <a:t>assistant loss(by aux head)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통해서 새롭게 만들어진 </a:t>
            </a:r>
            <a:r>
              <a:rPr kumimoji="1" lang="en-US" altLang="ko-KR" sz="1800" dirty="0"/>
              <a:t>feature map</a:t>
            </a:r>
            <a:r>
              <a:rPr kumimoji="1" lang="ko-KR" altLang="en-US" sz="1800" dirty="0"/>
              <a:t>들이 직접적으로 </a:t>
            </a:r>
            <a:r>
              <a:rPr kumimoji="1" lang="en-US" altLang="ko-KR" sz="1800" dirty="0"/>
              <a:t>update </a:t>
            </a:r>
            <a:r>
              <a:rPr kumimoji="1" lang="ko-KR" altLang="en-US" sz="1800" dirty="0"/>
              <a:t>되는 것을 </a:t>
            </a:r>
            <a:r>
              <a:rPr kumimoji="1" lang="ko-KR" altLang="en-US" sz="1800" dirty="0" err="1"/>
              <a:t>막아줌</a:t>
            </a:r>
            <a:endParaRPr kumimoji="1" lang="en-US" altLang="ko-KR" sz="1800" dirty="0"/>
          </a:p>
        </p:txBody>
      </p:sp>
      <p:pic>
        <p:nvPicPr>
          <p:cNvPr id="16386" name="Picture 2" descr="Table 6: Ablation study on proposed auxiliary head. &#10;Model &#10;base (v7-E6) &#10;independent &#10;lead guided &#10;coarse-to-fine lead guided &#10;improvement &#10;1280 &#10;1280 &#10;1280 &#10;1280 &#10;55.6% &#10;55.8% &#10;55.9% &#10;55.9% &#10;+0.3 &#10;AP%I &#10;73.2% &#10;73.4% &#10;73.5% &#10;73.5% &#10;+0.3 &#10;75 &#10;60.7% &#10;60.9% &#10;61.0% &#10;61.1% &#10;+0.4 ">
            <a:extLst>
              <a:ext uri="{FF2B5EF4-FFF2-40B4-BE49-F238E27FC236}">
                <a16:creationId xmlns:a16="http://schemas.microsoft.com/office/drawing/2014/main" id="{A19DE031-6BD3-3322-D0AF-EE74B9E4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8" y="3048587"/>
            <a:ext cx="5069711" cy="203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Table 7: Ablation study on constrained auxiliary head. &#10;Model &#10;base (v7-E6) &#10;aux without constraint &#10;aux with constraint &#10;improvement &#10;Size &#10;1280 &#10;1280 &#10;1280 &#10;API-'al &#10;55.6% &#10;55.9% &#10;55.9% &#10;+0.3 &#10;A pval &#10;50 &#10;73.2% &#10;73.5% &#10;73.5% &#10;+0.3 &#10;75 &#10;60.7% &#10;61.0% &#10;61.1% &#10;+0.4 ">
            <a:extLst>
              <a:ext uri="{FF2B5EF4-FFF2-40B4-BE49-F238E27FC236}">
                <a16:creationId xmlns:a16="http://schemas.microsoft.com/office/drawing/2014/main" id="{5FC3E27D-BB1A-2E90-973C-712F5040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88" y="4999106"/>
            <a:ext cx="5069711" cy="185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able 8: Ablation study on partial auxiliary head. &#10;Model &#10;base (v7-E6E) &#10;aux &#10;partial aux &#10;improvement &#10;Size &#10;1280 &#10;1280 &#10;1280 &#10;Apval &#10;56.3% &#10;56.5% &#10;56.8% &#10;+0.5 &#10;Apval &#10;50 &#10;74.0% &#10;74.0% &#10;74.4% &#10;+0.4 &#10;Apval &#10;75 &#10;61.5% &#10;61.6% &#10;62.1% &#10;+0.6 ">
            <a:extLst>
              <a:ext uri="{FF2B5EF4-FFF2-40B4-BE49-F238E27FC236}">
                <a16:creationId xmlns:a16="http://schemas.microsoft.com/office/drawing/2014/main" id="{A2666942-1611-6566-326F-10609FCF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05612"/>
            <a:ext cx="5069711" cy="21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172B565-30EE-C5CB-E4D1-3B32F5B1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Proposed assistant loss for auxiliary head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64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Trainable bag-of-freebies</a:t>
            </a:r>
            <a:br>
              <a:rPr kumimoji="1" lang="en-US" altLang="ko-KR" dirty="0"/>
            </a:br>
            <a:r>
              <a:rPr kumimoji="1" lang="en-US" altLang="ko-KR" dirty="0"/>
              <a:t>- Proposed assistant loss for auxiliary head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3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83934FF5-D4DD-2F62-FEDB-9265D89B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63" b="14788"/>
          <a:stretch/>
        </p:blipFill>
        <p:spPr>
          <a:xfrm>
            <a:off x="2175129" y="3964511"/>
            <a:ext cx="6165714" cy="2536977"/>
          </a:xfrm>
          <a:prstGeom prst="rect">
            <a:avLst/>
          </a:prstGeom>
        </p:spPr>
      </p:pic>
      <p:pic>
        <p:nvPicPr>
          <p:cNvPr id="5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B682128E-FD76-40E6-CC0F-0B433C7E4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3" r="-42" b="-673"/>
          <a:stretch/>
        </p:blipFill>
        <p:spPr>
          <a:xfrm>
            <a:off x="1805495" y="6549292"/>
            <a:ext cx="8436575" cy="345844"/>
          </a:xfrm>
          <a:prstGeom prst="rect">
            <a:avLst/>
          </a:prstGeom>
        </p:spPr>
      </p:pic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01619532-7432-BF64-02FA-4A9E8F282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408" b="15754"/>
          <a:stretch/>
        </p:blipFill>
        <p:spPr>
          <a:xfrm>
            <a:off x="3581401" y="1625000"/>
            <a:ext cx="4897505" cy="2400660"/>
          </a:xfrm>
        </p:spPr>
      </p:pic>
    </p:spTree>
    <p:extLst>
      <p:ext uri="{BB962C8B-B14F-4D97-AF65-F5344CB8AC3E}">
        <p14:creationId xmlns:p14="http://schemas.microsoft.com/office/powerpoint/2010/main" val="150734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Abstract</a:t>
            </a:r>
          </a:p>
          <a:p>
            <a:r>
              <a:rPr kumimoji="1" lang="en-US" altLang="ko-KR" dirty="0"/>
              <a:t>Related work</a:t>
            </a:r>
          </a:p>
          <a:p>
            <a:r>
              <a:rPr kumimoji="1" lang="en-US" altLang="ko-KR" dirty="0"/>
              <a:t>Architecture</a:t>
            </a:r>
          </a:p>
          <a:p>
            <a:r>
              <a:rPr kumimoji="1" lang="en-US" altLang="ko-KR" dirty="0"/>
              <a:t>Trainable bag-of-freebies</a:t>
            </a:r>
          </a:p>
          <a:p>
            <a:r>
              <a:rPr kumimoji="1" lang="en-US" altLang="ko-KR" dirty="0"/>
              <a:t>Experiments</a:t>
            </a:r>
          </a:p>
          <a:p>
            <a:r>
              <a:rPr kumimoji="1" lang="ko-KR" altLang="en-US" dirty="0"/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1850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Dataset : MS-COCO</a:t>
            </a:r>
          </a:p>
          <a:p>
            <a:r>
              <a:rPr kumimoji="1" lang="en-US" altLang="ko-KR" sz="2000" dirty="0"/>
              <a:t>Not using Pre-trained model</a:t>
            </a:r>
          </a:p>
          <a:p>
            <a:r>
              <a:rPr kumimoji="1" lang="ko-KR" altLang="en-US" sz="2000" dirty="0"/>
              <a:t>다양한 </a:t>
            </a:r>
            <a:r>
              <a:rPr kumimoji="1" lang="en-US" altLang="ko-KR" sz="2000" dirty="0"/>
              <a:t>GPU </a:t>
            </a:r>
            <a:r>
              <a:rPr kumimoji="1" lang="ko-KR" altLang="en-US" sz="2000" dirty="0"/>
              <a:t>환경에 사용할 수 있는 모델 설계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Edge GPU : YOLOv7-tiny</a:t>
            </a:r>
          </a:p>
          <a:p>
            <a:pPr lvl="2"/>
            <a:r>
              <a:rPr kumimoji="1" lang="en-US" altLang="ko-KR" dirty="0"/>
              <a:t>leaky-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activation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(</a:t>
            </a:r>
            <a:r>
              <a:rPr kumimoji="1" lang="ko-KR" altLang="en-US" dirty="0"/>
              <a:t>나머지 모델은 </a:t>
            </a:r>
            <a:r>
              <a:rPr kumimoji="1" lang="en-US" altLang="ko-KR" dirty="0" err="1"/>
              <a:t>SiLU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sz="2000" dirty="0"/>
              <a:t>Normal GPU : YOLOv7</a:t>
            </a:r>
          </a:p>
          <a:p>
            <a:pPr lvl="2"/>
            <a:r>
              <a:rPr kumimoji="1" lang="en-US" altLang="ko-KR" dirty="0"/>
              <a:t>compound scaling method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모델 전체 </a:t>
            </a:r>
            <a:r>
              <a:rPr kumimoji="1" lang="en-US" altLang="ko-KR" dirty="0"/>
              <a:t>depth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width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scale up</a:t>
            </a:r>
          </a:p>
          <a:p>
            <a:pPr lvl="1"/>
            <a:r>
              <a:rPr kumimoji="1" lang="en-US" altLang="ko-KR" sz="2000" dirty="0"/>
              <a:t>cloud GPU : YOLOv7-w6</a:t>
            </a:r>
          </a:p>
          <a:p>
            <a:pPr lvl="2"/>
            <a:r>
              <a:rPr kumimoji="1" lang="en-US" altLang="ko-KR" dirty="0"/>
              <a:t>compound scaling method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YOLOv7-E6, YOLOv7-D6</a:t>
            </a:r>
          </a:p>
          <a:p>
            <a:pPr lvl="2"/>
            <a:r>
              <a:rPr kumimoji="1" lang="en-US" altLang="ko-KR" dirty="0"/>
              <a:t>YOLOv7-E6E : YOLOv7-E6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E-ELAN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r>
              <a:rPr kumimoji="1" lang="en-US" altLang="ko-KR" sz="2000" dirty="0"/>
              <a:t>YOLOv4, scaled-YOLOv4, YOLOR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baseline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사용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30</a:t>
            </a:fld>
            <a:endParaRPr kumimoji="1" lang="ko-KR" altLang="en-US"/>
          </a:p>
        </p:txBody>
      </p:sp>
      <p:pic>
        <p:nvPicPr>
          <p:cNvPr id="9218" name="Picture 2" descr="--—SiLU &#10;3.5 &#10;2.5 &#10;1.5 &#10;0.5 &#10;-0.5 ">
            <a:extLst>
              <a:ext uri="{FF2B5EF4-FFF2-40B4-BE49-F238E27FC236}">
                <a16:creationId xmlns:a16="http://schemas.microsoft.com/office/drawing/2014/main" id="{1AA50048-B3F0-DA0B-572A-BE49CB9F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47" y="0"/>
            <a:ext cx="3738829" cy="269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5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fontAlgn="ctr"/>
            <a:r>
              <a:rPr lang="en-US" altLang="ko-KR" sz="1100" dirty="0"/>
              <a:t>YOLOv7-tiny-SiLU vs YOLOv5-N : 127 fps </a:t>
            </a:r>
            <a:r>
              <a:rPr lang="en-US" altLang="ko-KR" sz="1100" dirty="0" err="1"/>
              <a:t>더</a:t>
            </a:r>
            <a:r>
              <a:rPr lang="en-US" altLang="ko-KR" sz="1100" dirty="0"/>
              <a:t> </a:t>
            </a:r>
            <a:r>
              <a:rPr lang="en-US" altLang="ko-KR" sz="1100" dirty="0" err="1"/>
              <a:t>빠름</a:t>
            </a:r>
            <a:r>
              <a:rPr lang="en-US" altLang="ko-KR" sz="1100" dirty="0"/>
              <a:t>, 10.7% </a:t>
            </a:r>
            <a:r>
              <a:rPr lang="en-US" altLang="ko-KR" sz="1100" dirty="0" err="1"/>
              <a:t>더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정확함</a:t>
            </a:r>
            <a:endParaRPr lang="en-US" altLang="ko-KR" sz="1100" dirty="0"/>
          </a:p>
          <a:p>
            <a:pPr lvl="1" fontAlgn="ctr"/>
            <a:r>
              <a:rPr lang="en-US" altLang="ko-KR" sz="1100" dirty="0"/>
              <a:t>YOLOv7의 </a:t>
            </a:r>
            <a:r>
              <a:rPr lang="en-US" altLang="ko-KR" sz="1100" dirty="0" err="1"/>
              <a:t>경우</a:t>
            </a:r>
            <a:r>
              <a:rPr lang="en-US" altLang="ko-KR" sz="1100" dirty="0"/>
              <a:t> 161fps에서  51.4%AP를 </a:t>
            </a:r>
            <a:r>
              <a:rPr lang="en-US" altLang="ko-KR" sz="1100" dirty="0" err="1"/>
              <a:t>가짐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YOLOv7 vs PPYOLOE-L : 41% </a:t>
            </a:r>
            <a:r>
              <a:rPr lang="en-US" altLang="ko-KR" sz="1100" dirty="0" err="1"/>
              <a:t>적은</a:t>
            </a:r>
            <a:r>
              <a:rPr lang="en-US" altLang="ko-KR" sz="1100" dirty="0"/>
              <a:t> </a:t>
            </a:r>
            <a:r>
              <a:rPr lang="en-US" altLang="ko-KR" sz="1100" dirty="0" err="1"/>
              <a:t>파라미터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사용량</a:t>
            </a:r>
            <a:r>
              <a:rPr lang="en-US" altLang="ko-KR" sz="1100" dirty="0"/>
              <a:t>  </a:t>
            </a:r>
          </a:p>
          <a:p>
            <a:pPr fontAlgn="ctr"/>
            <a:r>
              <a:rPr lang="en-US" altLang="ko-KR" sz="1100" dirty="0"/>
              <a:t>YOLOv7-X vs YOLOv5-L</a:t>
            </a:r>
          </a:p>
          <a:p>
            <a:pPr lvl="1" fontAlgn="ctr"/>
            <a:r>
              <a:rPr lang="en-US" altLang="ko-KR" sz="1100" dirty="0"/>
              <a:t>YOLOv7-X 's inference speed : 114fps</a:t>
            </a:r>
          </a:p>
          <a:p>
            <a:pPr lvl="1" fontAlgn="ctr"/>
            <a:r>
              <a:rPr lang="en-US" altLang="ko-KR" sz="1100" dirty="0"/>
              <a:t>YOLOv5-L's inference speed : 99fps</a:t>
            </a:r>
          </a:p>
          <a:p>
            <a:pPr lvl="1" fontAlgn="ctr"/>
            <a:r>
              <a:rPr lang="en-US" altLang="ko-KR" sz="1100" dirty="0"/>
              <a:t>YOLOv7의 </a:t>
            </a:r>
            <a:r>
              <a:rPr lang="en-US" altLang="ko-KR" sz="1100" dirty="0" err="1"/>
              <a:t>AP가</a:t>
            </a:r>
            <a:r>
              <a:rPr lang="en-US" altLang="ko-KR" sz="1100" dirty="0"/>
              <a:t> 3.9% </a:t>
            </a:r>
            <a:r>
              <a:rPr lang="en-US" altLang="ko-KR" sz="1100" dirty="0" err="1"/>
              <a:t>향상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YOLOv7-X vs YOLOv5-X</a:t>
            </a:r>
          </a:p>
          <a:p>
            <a:pPr lvl="1" fontAlgn="ctr"/>
            <a:r>
              <a:rPr lang="en-US" altLang="ko-KR" sz="1100" dirty="0" err="1"/>
              <a:t>비슷한</a:t>
            </a:r>
            <a:r>
              <a:rPr lang="en-US" altLang="ko-KR" sz="1100" dirty="0"/>
              <a:t> </a:t>
            </a:r>
            <a:r>
              <a:rPr lang="en-US" altLang="ko-KR" sz="1100" dirty="0" err="1"/>
              <a:t>스케일에</a:t>
            </a:r>
            <a:r>
              <a:rPr lang="en-US" altLang="ko-KR" sz="1100" dirty="0"/>
              <a:t> YOLOv5-X보다 31fps </a:t>
            </a:r>
            <a:r>
              <a:rPr lang="en-US" altLang="ko-KR" sz="1100" dirty="0" err="1"/>
              <a:t>더</a:t>
            </a:r>
            <a:r>
              <a:rPr lang="en-US" altLang="ko-KR" sz="1100" dirty="0"/>
              <a:t> </a:t>
            </a:r>
            <a:r>
              <a:rPr lang="en-US" altLang="ko-KR" sz="1100" dirty="0" err="1"/>
              <a:t>빠름</a:t>
            </a:r>
            <a:endParaRPr lang="en-US" altLang="ko-KR" sz="1100" dirty="0"/>
          </a:p>
          <a:p>
            <a:pPr lvl="1" fontAlgn="ctr"/>
            <a:r>
              <a:rPr lang="en-US" altLang="ko-KR" sz="1100" dirty="0"/>
              <a:t>22% </a:t>
            </a:r>
            <a:r>
              <a:rPr lang="en-US" altLang="ko-KR" sz="1100" dirty="0" err="1"/>
              <a:t>적은</a:t>
            </a:r>
            <a:r>
              <a:rPr lang="en-US" altLang="ko-KR" sz="1100" dirty="0"/>
              <a:t> </a:t>
            </a:r>
            <a:r>
              <a:rPr lang="en-US" altLang="ko-KR" sz="1100" dirty="0" err="1"/>
              <a:t>파라미터</a:t>
            </a:r>
            <a:r>
              <a:rPr lang="en-US" altLang="ko-KR" sz="1100" dirty="0"/>
              <a:t>, 8%적은 </a:t>
            </a:r>
            <a:r>
              <a:rPr lang="en-US" altLang="ko-KR" sz="1100" dirty="0" err="1"/>
              <a:t>계산량</a:t>
            </a:r>
            <a:r>
              <a:rPr lang="en-US" altLang="ko-KR" sz="1100" dirty="0"/>
              <a:t>, 2.2% </a:t>
            </a:r>
            <a:r>
              <a:rPr lang="en-US" altLang="ko-KR" sz="1100" dirty="0" err="1"/>
              <a:t>높은</a:t>
            </a:r>
            <a:r>
              <a:rPr lang="en-US" altLang="ko-KR" sz="1100" dirty="0"/>
              <a:t> AP</a:t>
            </a:r>
          </a:p>
          <a:p>
            <a:pPr fontAlgn="ctr"/>
            <a:r>
              <a:rPr lang="en-US" altLang="ko-KR" sz="1100" dirty="0"/>
              <a:t>YOLOv7 vs YOLOR     (1280 resolution)</a:t>
            </a:r>
          </a:p>
          <a:p>
            <a:pPr lvl="1" fontAlgn="ctr"/>
            <a:r>
              <a:rPr lang="en-US" altLang="ko-KR" sz="1100" dirty="0"/>
              <a:t>YOLOv7-W6가 8fps </a:t>
            </a:r>
            <a:r>
              <a:rPr lang="en-US" altLang="ko-KR" sz="1100" dirty="0" err="1"/>
              <a:t>더</a:t>
            </a:r>
            <a:r>
              <a:rPr lang="en-US" altLang="ko-KR" sz="1100" dirty="0"/>
              <a:t> </a:t>
            </a:r>
            <a:r>
              <a:rPr lang="en-US" altLang="ko-KR" sz="1100" dirty="0" err="1"/>
              <a:t>빠름</a:t>
            </a:r>
            <a:endParaRPr lang="en-US" altLang="ko-KR" sz="1100" dirty="0"/>
          </a:p>
          <a:p>
            <a:pPr lvl="1" fontAlgn="ctr"/>
            <a:r>
              <a:rPr lang="en-US" altLang="ko-KR" sz="1100" dirty="0"/>
              <a:t>AP 1% </a:t>
            </a:r>
            <a:r>
              <a:rPr lang="en-US" altLang="ko-KR" sz="1100" dirty="0" err="1"/>
              <a:t>증가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YOLOv7-E6 vs YOLOv5-X6</a:t>
            </a:r>
          </a:p>
          <a:p>
            <a:pPr lvl="1" fontAlgn="ctr"/>
            <a:r>
              <a:rPr lang="en-US" altLang="ko-KR" sz="1100" dirty="0"/>
              <a:t>0.9% AP </a:t>
            </a:r>
            <a:r>
              <a:rPr lang="en-US" altLang="ko-KR" sz="1100" dirty="0" err="1"/>
              <a:t>향상</a:t>
            </a:r>
            <a:r>
              <a:rPr lang="en-US" altLang="ko-KR" sz="1100" dirty="0"/>
              <a:t>, 47% inference </a:t>
            </a:r>
            <a:r>
              <a:rPr lang="en-US" altLang="ko-KR" sz="1100" dirty="0" err="1"/>
              <a:t>속도</a:t>
            </a:r>
            <a:r>
              <a:rPr lang="en-US" altLang="ko-KR" sz="1100" dirty="0"/>
              <a:t> </a:t>
            </a:r>
            <a:r>
              <a:rPr lang="en-US" altLang="ko-KR" sz="1100" dirty="0" err="1"/>
              <a:t>향상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YOLOv7-D6 vs YOLOR-E6</a:t>
            </a:r>
          </a:p>
          <a:p>
            <a:pPr lvl="1" fontAlgn="ctr"/>
            <a:r>
              <a:rPr lang="en-US" altLang="ko-KR" sz="1100" dirty="0" err="1"/>
              <a:t>비슷한</a:t>
            </a:r>
            <a:r>
              <a:rPr lang="en-US" altLang="ko-KR" sz="1100" dirty="0"/>
              <a:t> inference </a:t>
            </a:r>
            <a:r>
              <a:rPr lang="en-US" altLang="ko-KR" sz="1100" dirty="0" err="1"/>
              <a:t>속도</a:t>
            </a:r>
            <a:endParaRPr lang="en-US" altLang="ko-KR" sz="1100" dirty="0"/>
          </a:p>
          <a:p>
            <a:pPr lvl="1" fontAlgn="ctr"/>
            <a:r>
              <a:rPr lang="en-US" altLang="ko-KR" sz="1100" dirty="0"/>
              <a:t>AP 0.8% </a:t>
            </a:r>
            <a:r>
              <a:rPr lang="en-US" altLang="ko-KR" sz="1100" dirty="0" err="1"/>
              <a:t>향상</a:t>
            </a:r>
            <a:endParaRPr lang="en-US" altLang="ko-KR" sz="1100" dirty="0"/>
          </a:p>
          <a:p>
            <a:pPr fontAlgn="ctr"/>
            <a:r>
              <a:rPr lang="en-US" altLang="ko-KR" sz="1100" dirty="0"/>
              <a:t>YOLOv7-E6E vs YOLOR-D6</a:t>
            </a:r>
          </a:p>
          <a:p>
            <a:pPr lvl="1" fontAlgn="ctr"/>
            <a:r>
              <a:rPr lang="en-US" altLang="ko-KR" sz="1100" dirty="0" err="1"/>
              <a:t>비슷한</a:t>
            </a:r>
            <a:r>
              <a:rPr lang="en-US" altLang="ko-KR" sz="1100" dirty="0"/>
              <a:t> inference </a:t>
            </a:r>
            <a:r>
              <a:rPr lang="en-US" altLang="ko-KR" sz="1100" dirty="0" err="1"/>
              <a:t>속도</a:t>
            </a:r>
            <a:endParaRPr lang="en-US" altLang="ko-KR" sz="1100" dirty="0"/>
          </a:p>
          <a:p>
            <a:pPr lvl="1" fontAlgn="ctr"/>
            <a:r>
              <a:rPr lang="en-US" altLang="ko-KR" sz="1100" dirty="0"/>
              <a:t>AP 0.3%향상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31</a:t>
            </a:fld>
            <a:endParaRPr kumimoji="1" lang="ko-KR" altLang="en-US"/>
          </a:p>
        </p:txBody>
      </p:sp>
      <p:pic>
        <p:nvPicPr>
          <p:cNvPr id="12290" name="Picture 2" descr="Table I : Comparison of baseline Object detectors. &#10;YOL0v4 [3] &#10;YOLOR-us (r6.1) [81] &#10;YOL0v4-csp [191 &#10;YOLOR-csp [811 &#10;YOL0v7 &#10;improvem ent &#10;YOLOR-csp-X [81] &#10;YOL0v7-X &#10;improvem ent &#10;YOL0v4-tiny 179] &#10;improvem ent &#10;YOLov4-tiny-31119] &#10;improvem ent &#10;YOLOR-E6 [81 &#10;improvem ent &#10;YOLOR-D6 [811 &#10;improvem ent &#10;#Param. &#10;644M &#10;465M &#10;529M &#10;529M &#10;369M &#10;96.9M &#10;71.3M &#10;115.8M &#10;97.2M &#10;151.7M &#10;1547M &#10;151.7M &#10;FLOPs &#10;142.8G &#10;109.1G &#10;1204G &#10;1204G &#10;104.7G &#10;226.8G &#10;1899G &#10;683% &#10;515.2G &#10;-33% &#10;9356G &#10;806.8G &#10;843 IG &#10;640 &#10;640 &#10;640 &#10;640 &#10;640 &#10;640 &#10;640 &#10;416 &#10;416 &#10;320 &#10;320 &#10;1280 &#10;1280 &#10;1280 &#10;1280 &#10;1280 &#10;Sl.2% &#10;527% &#10;3S.2% &#10;3å8% &#10;Ss. 9% &#10;S6.8% &#10;682% &#10;687% &#10;686% &#10;695% &#10;69.7% &#10;40.2 &#10;713% &#10;42.1% &#10;52.8% &#10;473% &#10;473% &#10;732% &#10;73S% &#10;40.3 &#10;738% &#10;744% &#10;Aral &#10;ss.s% &#10;574% &#10;Sl.s% &#10;37.3% &#10;322% &#10;32.2% &#10;61.1% &#10;614% &#10;62.1% &#10;32.9% &#10;332% &#10;34.2% &#10;3S.2% &#10;363% &#10;369% &#10;IS.7% &#10;109% &#10;100% &#10;401% &#10;40.6% &#10;42.4% &#10;40.8% &#10;AIE a' &#10;56.0% &#10;515% &#10;S7.7% &#10;38.0% &#10;31.9% &#10;604% &#10;60-3% &#10;62.1% &#10;654% &#10;68.6% &#10;40.3 &#10;392% &#10;S3.4% &#10;S2.2% &#10;692% &#10;701% ">
            <a:extLst>
              <a:ext uri="{FF2B5EF4-FFF2-40B4-BE49-F238E27FC236}">
                <a16:creationId xmlns:a16="http://schemas.microsoft.com/office/drawing/2014/main" id="{9219F933-BCB3-C929-2B55-A37BAEF8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98" y="1554163"/>
            <a:ext cx="6742804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27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32</a:t>
            </a:fld>
            <a:endParaRPr kumimoji="1" lang="ko-KR" altLang="en-US"/>
          </a:p>
        </p:txBody>
      </p:sp>
      <p:pic>
        <p:nvPicPr>
          <p:cNvPr id="11268" name="Picture 4" descr="Table 2: Comparison of real•time object detect0Ts. &#10;γοι.οχ-ς 121] &#10;γοι.οχ-Μ [21] &#10;γοι.οχ-ι. [21] &#10;γοι.οχ-Χ 121] &#10;PPYOLOE-s 185] &#10;PPYOLOE-M [85] &#10;PPYOLOE-L [85] &#10;PPYOLOE-X 185] &#10;γοι.ονς-Ν (r6.l) 123] &#10;YOl.ovs-s (r6.1) 123] &#10;γοι.ονς-Μ (r6.1) [13] &#10;γοι.ονς-Ι. (r«.1) [23] &#10;γοι.ονς-Χ (r6.l) 123] &#10;YOLOR-csp 181] &#10;YOLOR-csp-x [81] &#10;γοι.ον7-Ιίηγ-ςιι.Ι] &#10;γοι.ον7 &#10;γοι.ον7-Χ &#10;γοι.ονς-Ν6 123 &#10;YOl.ovs-S6 123 &#10;γοι.ονς-Μ6 (r«.1) [23] &#10;γοι.ονς-Ι.6 (r6.1) [23] &#10;γοι.ονς-Χ6 (ΓάΙ) 123] &#10;YOLOR-P6181 &#10;YOLOR-W6 &#10;YOLOR-E6 &#10;YOLOR-D6 &#10;YOLOv7-W6 &#10;γοι.ον7-Ε6 &#10;γοι. ο ν7-Ι)6 &#10;γοι.ον7-Ε6Ε &#10;#param. &#10;25.3Μ &#10;54.2Μ &#10;99. ΙΜ &#10;7.9Μ &#10;23.4Μ &#10;52.2Μ &#10;98.4Μ &#10;2Ι.2Μ &#10;46.5Μ &#10;86.7Μ &#10;52.9Μ &#10;96.9Μ &#10;36.9Μ &#10;7Ι.3Μ &#10;Ι2.6Μ &#10;35.7Μ &#10;76.8Μ &#10;140.7Μ &#10;37.2Μ &#10;79.8G &#10;ΙΙ5.8Μ &#10;Ι5Ι.7Μ &#10;70.4Μ &#10;97.2Μ &#10;154.7Μ &#10;Ι5Ι.7Μ &#10;Fl.ops &#10;26.8G &#10;73.8G &#10;155.6G &#10;281.9G &#10;17.4G &#10;49.9G &#10;IIO.IG &#10;206.6G &#10;4.5G &#10;16.5G &#10;49.0G &#10;109.lG &#10;205.7G &#10;120.4G &#10;226.8G &#10;13.8G &#10;104.7G &#10;189.9G &#10;18.4G &#10;67.2G &#10;445.6G &#10;839.2G &#10;325.6G &#10;453.2G &#10;683.2G &#10;935.6G &#10;360. OG &#10;515.2G &#10;806.8G &#10;843.2G &#10;F•ps I &#10;640 &#10;640 &#10;640 &#10;640 &#10;640 &#10;640 &#10;640 &#10;640 &#10;640 &#10;640 &#10;640 &#10;640 &#10;640 &#10;640 &#10;640 &#10;640 &#10;640 &#10;640 &#10;1280 &#10;1280 &#10;1280 &#10;1280 &#10;1280 &#10;; 1280 &#10;ξ 1280 &#10;ξ 1280 &#10;1280 &#10;1280 &#10;1280 &#10;1280 &#10;1280 &#10;Ι 02 &#10;81 &#10;69 &#10;58 &#10;208 &#10;Ι 23 &#10;78 &#10;45 &#10;Ι 59 &#10;Ι 56 &#10;122 &#10;99 &#10;83 &#10;Ι 06 &#10;87 &#10;286 &#10;161 &#10;Ι 14 &#10;Ι 23 &#10;122 &#10;90 &#10;63 &#10;i 49 &#10;34 &#10;84 &#10;56 &#10;44 &#10;36 &#10;40.5% 40.5% &#10;47.2% 469% &#10;489% 48.6% &#10;51.4% 509% &#10;- 28.0% &#10;-/37.4% &#10;-/49.0% &#10;- so.7% &#10;/ 52.7% &#10;38.7% &#10;53.Ι% 529% &#10;- 36.0% &#10;- 44.8% &#10;-Ι5Ι.3% &#10;- 53.7% &#10;55.0% &#10;539% / 53.5% &#10;55.2% / 54.8% &#10;56.Ι% &#10;549% 54.6% &#10;56.0% / 559% &#10;56.6% 56.3% &#10;665% &#10;68.9% &#10;69.9% &#10;69.6% &#10;714% &#10;567% &#10;71.2% &#10;714% &#10;73.4% &#10;74. Ι % &#10;73.5% &#10;74.0% &#10;74.4% &#10;ΑΡΙ&quot;” &#10;466% &#10;530% &#10;556% &#10;563% &#10;55.7% &#10;579% &#10;417% &#10;55.9% &#10;57 &#10;589% &#10;603% &#10;6Ι.Ι% &#10;619% &#10;60.Ι% &#10;612% &#10;62.Ι% &#10;28.6% &#10;31.4% &#10;33.3% &#10;31.7% &#10;33.7% &#10;18.8% &#10;31.8% &#10;33.8% &#10;36.Ι% &#10;37.7% &#10;38.4% &#10;38.9% &#10;37.3% &#10;38.0% &#10;38.8% &#10;39.3% &#10;46.4%, &#10;519% &#10;55.3% &#10;56.3% &#10;55.3% &#10;57.Ι% &#10;414% &#10;55.5% &#10;57.Ι% &#10;57.7% &#10;59.Ι% &#10;59.7% &#10;604% &#10;58.7% &#10;59.9% &#10;60.Ι% &#10;605% &#10;63.8% &#10;66.4% &#10;64.7% &#10;51.9% &#10;650% &#10;67.4% &#10;67.Ι% &#10;684% &#10;69.5% &#10;690% &#10;FLOPS iS c.alaculaled by inpul like 640 x 640 ιπ Ι 280 x 1280. &#10;2 οι&quot; inference lime iS eslimated by using letlerbOX inpul image ιο make its Side ιο 640 οτ 1280. ">
            <a:extLst>
              <a:ext uri="{FF2B5EF4-FFF2-40B4-BE49-F238E27FC236}">
                <a16:creationId xmlns:a16="http://schemas.microsoft.com/office/drawing/2014/main" id="{75BD8129-5469-1242-9F61-CD9A0E85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27" y="136525"/>
            <a:ext cx="8080426" cy="66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4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33</a:t>
            </a:fld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3312E-B425-59A8-F6E0-13413899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fontAlgn="ctr"/>
            <a:r>
              <a:rPr lang="ko-KR" altLang="en-US" sz="2400" dirty="0"/>
              <a:t>블로그</a:t>
            </a:r>
            <a:endParaRPr lang="en-US" altLang="ko-KR" sz="2400" dirty="0"/>
          </a:p>
          <a:p>
            <a:pPr lvl="1" fontAlgn="ctr"/>
            <a:r>
              <a:rPr lang="en-US" altLang="ko-KR" sz="2000" dirty="0"/>
              <a:t>YOLOv7</a:t>
            </a:r>
          </a:p>
          <a:p>
            <a:pPr lvl="2" fontAlgn="ctr"/>
            <a:r>
              <a:rPr lang="en-US" altLang="ko-KR" dirty="0"/>
              <a:t>https://</a:t>
            </a:r>
            <a:r>
              <a:rPr lang="en-US" altLang="ko-KR" dirty="0" err="1"/>
              <a:t>velog.io</a:t>
            </a:r>
            <a:r>
              <a:rPr lang="en-US" altLang="ko-KR" dirty="0"/>
              <a:t>/@parksh089g/</a:t>
            </a:r>
            <a:r>
              <a:rPr lang="ko-KR" altLang="en-US" dirty="0"/>
              <a:t>연구실논문리뷰</a:t>
            </a:r>
            <a:r>
              <a:rPr lang="en-US" altLang="ko-KR" dirty="0"/>
              <a:t>YOLOv7-Trainable-bag-of-freebies-sets-new-state-of-the-art-for-real-time-objectdetectors</a:t>
            </a:r>
          </a:p>
          <a:p>
            <a:pPr lvl="2" fontAlgn="ctr"/>
            <a:r>
              <a:rPr lang="en-US" altLang="ko-KR" dirty="0">
                <a:hlinkClick r:id="rId3"/>
              </a:rPr>
              <a:t>https://da2so.tistory.com/59#---%25--Extended%25--efficient%25--layer%25--aggregation%25--networks</a:t>
            </a:r>
            <a:endParaRPr lang="en-US" altLang="ko-KR" dirty="0"/>
          </a:p>
          <a:p>
            <a:pPr lvl="2" fontAlgn="ctr"/>
            <a:r>
              <a:rPr lang="en-US" altLang="ko-KR" dirty="0">
                <a:hlinkClick r:id="rId4"/>
              </a:rPr>
              <a:t>https://eehoeskrap.tistory.com/651</a:t>
            </a:r>
            <a:endParaRPr lang="en-US" altLang="ko-KR" dirty="0"/>
          </a:p>
          <a:p>
            <a:pPr lvl="2" fontAlgn="ctr"/>
            <a:r>
              <a:rPr lang="en-US" altLang="ko-KR" dirty="0">
                <a:hlinkClick r:id="rId5"/>
              </a:rPr>
              <a:t>https://learnopencv.com/yolov7-object-detection-paper-explanation-and-inference/?utm_source=rss&amp;utm_medium=rss&amp;utm_campaign=yolov7-object-detection-paper-explanation-and-inference</a:t>
            </a:r>
            <a:endParaRPr lang="en-US" altLang="ko-KR" dirty="0"/>
          </a:p>
          <a:p>
            <a:pPr lvl="1" fontAlgn="ctr"/>
            <a:r>
              <a:rPr lang="en-US" altLang="ko-KR" dirty="0" err="1"/>
              <a:t>RepVGG</a:t>
            </a:r>
            <a:endParaRPr lang="en-US" altLang="ko-KR" dirty="0"/>
          </a:p>
          <a:p>
            <a:pPr lvl="2" fontAlgn="ctr"/>
            <a:r>
              <a:rPr lang="en-US" altLang="ko-KR" dirty="0">
                <a:hlinkClick r:id="rId6"/>
              </a:rPr>
              <a:t>https://mole-starseeker.tistory.com/87</a:t>
            </a:r>
            <a:endParaRPr lang="en-US" altLang="ko-KR" dirty="0"/>
          </a:p>
          <a:p>
            <a:pPr lvl="2" fontAlgn="ctr"/>
            <a:r>
              <a:rPr lang="en-US" altLang="ko-KR" dirty="0"/>
              <a:t>https://</a:t>
            </a:r>
            <a:r>
              <a:rPr lang="en-US" altLang="ko-KR" dirty="0" err="1"/>
              <a:t>velog.io</a:t>
            </a:r>
            <a:r>
              <a:rPr lang="en-US" altLang="ko-KR" dirty="0"/>
              <a:t>/@wilko97/</a:t>
            </a:r>
            <a:r>
              <a:rPr lang="ko-KR" altLang="en-US" dirty="0"/>
              <a:t>논문리뷰</a:t>
            </a:r>
            <a:r>
              <a:rPr lang="en-US" altLang="ko-KR" dirty="0"/>
              <a:t>-RepVGG-Making-VGG-style-ConvNets-Great-Again-2017-CVPR</a:t>
            </a:r>
          </a:p>
          <a:p>
            <a:pPr lvl="2" fontAlgn="ctr"/>
            <a:r>
              <a:rPr lang="en-US" altLang="ko-KR" dirty="0">
                <a:hlinkClick r:id="rId7"/>
              </a:rPr>
              <a:t>https://lv99.tistory.com/25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8628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34</a:t>
            </a:fld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3312E-B425-59A8-F6E0-134138990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fontAlgn="ctr"/>
            <a:r>
              <a:rPr lang="ko-KR" altLang="en-US" sz="2400" dirty="0"/>
              <a:t>논문</a:t>
            </a:r>
            <a:endParaRPr lang="en-US" altLang="ko-KR" sz="2000" dirty="0"/>
          </a:p>
          <a:p>
            <a:pPr lvl="1" fontAlgn="ctr"/>
            <a:r>
              <a:rPr lang="en-US" altLang="ko-KR" sz="2000" dirty="0"/>
              <a:t>YOLOv7</a:t>
            </a:r>
          </a:p>
          <a:p>
            <a:pPr lvl="2" fontAlgn="ctr"/>
            <a:r>
              <a:rPr lang="en-US" altLang="ko-KR" sz="1600" dirty="0"/>
              <a:t>https://</a:t>
            </a:r>
            <a:r>
              <a:rPr lang="en-US" altLang="ko-KR" sz="1600" dirty="0" err="1"/>
              <a:t>arxiv.org</a:t>
            </a:r>
            <a:r>
              <a:rPr lang="en-US" altLang="ko-KR" sz="1600" dirty="0"/>
              <a:t>/abs/2207.02696</a:t>
            </a:r>
          </a:p>
          <a:p>
            <a:pPr lvl="1" fontAlgn="ctr"/>
            <a:r>
              <a:rPr lang="en-US" altLang="ko-KR" sz="2000" dirty="0"/>
              <a:t>YOLOv4</a:t>
            </a:r>
          </a:p>
          <a:p>
            <a:pPr lvl="2" fontAlgn="ctr"/>
            <a:r>
              <a:rPr lang="en-US" altLang="ko-KR" sz="1600" dirty="0"/>
              <a:t>https://</a:t>
            </a:r>
            <a:r>
              <a:rPr lang="en-US" altLang="ko-KR" sz="1600" dirty="0" err="1"/>
              <a:t>arxiv.org</a:t>
            </a:r>
            <a:r>
              <a:rPr lang="en-US" altLang="ko-KR" sz="1600" dirty="0"/>
              <a:t>/abs/2004.10934</a:t>
            </a:r>
          </a:p>
          <a:p>
            <a:pPr lvl="1" fontAlgn="ctr"/>
            <a:r>
              <a:rPr lang="en-US" altLang="ko-KR" sz="2000" dirty="0"/>
              <a:t>scaled YOLOv4</a:t>
            </a:r>
          </a:p>
          <a:p>
            <a:pPr lvl="2" fontAlgn="ctr"/>
            <a:r>
              <a:rPr lang="en-US" altLang="ko-KR" sz="1600" dirty="0"/>
              <a:t>https://</a:t>
            </a:r>
            <a:r>
              <a:rPr lang="en-US" altLang="ko-KR" sz="1600" dirty="0" err="1"/>
              <a:t>arxiv.org</a:t>
            </a:r>
            <a:r>
              <a:rPr lang="en-US" altLang="ko-KR" sz="1600" dirty="0"/>
              <a:t>/abs/2011.08036</a:t>
            </a:r>
          </a:p>
          <a:p>
            <a:pPr lvl="1" fontAlgn="ctr"/>
            <a:r>
              <a:rPr lang="en-US" altLang="ko-KR" sz="2000" dirty="0" err="1"/>
              <a:t>RepVGG</a:t>
            </a:r>
            <a:endParaRPr lang="en-US" altLang="ko-KR" sz="2000" dirty="0"/>
          </a:p>
          <a:p>
            <a:pPr lvl="2" fontAlgn="ctr"/>
            <a:r>
              <a:rPr lang="en-US" altLang="ko-KR" sz="1600" dirty="0"/>
              <a:t>https://</a:t>
            </a:r>
            <a:r>
              <a:rPr lang="en-US" altLang="ko-KR" sz="1600" dirty="0" err="1"/>
              <a:t>arxiv.org</a:t>
            </a:r>
            <a:r>
              <a:rPr lang="en-US" altLang="ko-KR" sz="1600" dirty="0"/>
              <a:t>/abs/2101.03697</a:t>
            </a:r>
          </a:p>
          <a:p>
            <a:pPr lvl="1" fontAlgn="ctr"/>
            <a:r>
              <a:rPr lang="en-US" altLang="ko-KR" sz="2000" dirty="0"/>
              <a:t>PPYOLO</a:t>
            </a:r>
          </a:p>
          <a:p>
            <a:pPr lvl="2" fontAlgn="ctr"/>
            <a:r>
              <a:rPr lang="en-US" altLang="ko-KR" sz="1600" dirty="0"/>
              <a:t>https://</a:t>
            </a:r>
            <a:r>
              <a:rPr lang="en-US" altLang="ko-KR" sz="1600" dirty="0" err="1"/>
              <a:t>arxiv.org</a:t>
            </a:r>
            <a:r>
              <a:rPr lang="en-US" altLang="ko-KR" sz="1600" dirty="0"/>
              <a:t>/abs/2104.10419</a:t>
            </a:r>
          </a:p>
        </p:txBody>
      </p:sp>
    </p:spTree>
    <p:extLst>
      <p:ext uri="{BB962C8B-B14F-4D97-AF65-F5344CB8AC3E}">
        <p14:creationId xmlns:p14="http://schemas.microsoft.com/office/powerpoint/2010/main" val="113499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56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Abstract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6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ko-KR" sz="1800" b="1" dirty="0"/>
              <a:t>5fps~160fps </a:t>
            </a:r>
            <a:r>
              <a:rPr kumimoji="1" lang="ko-KR" altLang="en-US" sz="1800" dirty="0"/>
              <a:t>사이에서 가장 뛰어난 성능</a:t>
            </a:r>
            <a:endParaRPr kumimoji="1" lang="en-US" altLang="ko-KR" sz="1800" dirty="0"/>
          </a:p>
          <a:p>
            <a:r>
              <a:rPr kumimoji="1" lang="en-US" altLang="ko-KR" sz="1800" dirty="0"/>
              <a:t>v100 GPU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30fps </a:t>
            </a:r>
            <a:r>
              <a:rPr kumimoji="1" lang="ko-KR" altLang="en-US" sz="1800" dirty="0"/>
              <a:t>이상의 </a:t>
            </a:r>
            <a:r>
              <a:rPr kumimoji="1" lang="en-US" altLang="ko-KR" sz="1800" dirty="0"/>
              <a:t>Detector </a:t>
            </a:r>
            <a:r>
              <a:rPr kumimoji="1" lang="ko-KR" altLang="en-US" sz="1800" dirty="0"/>
              <a:t>중 가장 높은 </a:t>
            </a:r>
            <a:r>
              <a:rPr kumimoji="1" lang="en-US" altLang="ko-KR" sz="1800" b="1" dirty="0"/>
              <a:t>AP 56.8 </a:t>
            </a:r>
            <a:r>
              <a:rPr kumimoji="1" lang="ko-KR" altLang="en-US" sz="1800" dirty="0"/>
              <a:t>달성</a:t>
            </a:r>
            <a:endParaRPr kumimoji="1" lang="en-US" altLang="ko-KR" sz="1800" dirty="0"/>
          </a:p>
          <a:p>
            <a:r>
              <a:rPr kumimoji="1" lang="en-US" altLang="ko-KR" sz="1800" b="1" dirty="0"/>
              <a:t>Inference cost</a:t>
            </a:r>
            <a:r>
              <a:rPr kumimoji="1" lang="ko-KR" altLang="en-US" sz="1800" b="1" dirty="0" err="1"/>
              <a:t>를</a:t>
            </a:r>
            <a:r>
              <a:rPr kumimoji="1" lang="ko-KR" altLang="en-US" sz="1800" b="1" dirty="0"/>
              <a:t> 증가시키지 않는 최적화 기법 </a:t>
            </a:r>
            <a:r>
              <a:rPr kumimoji="1" lang="ko-KR" altLang="en-US" sz="1800" dirty="0"/>
              <a:t>제안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trainable bag-of-freebies</a:t>
            </a:r>
          </a:p>
          <a:p>
            <a:pPr lvl="2"/>
            <a:r>
              <a:rPr kumimoji="1" lang="en-US" altLang="ko-KR" sz="1800" b="1" dirty="0"/>
              <a:t>Re-parameterization, dynamic label assignment</a:t>
            </a:r>
          </a:p>
          <a:p>
            <a:r>
              <a:rPr kumimoji="1" lang="en-US" altLang="ko-KR" sz="1800" dirty="0" err="1"/>
              <a:t>Extend&amp;Compound</a:t>
            </a:r>
            <a:r>
              <a:rPr kumimoji="1" lang="en-US" altLang="ko-KR" sz="1800" dirty="0"/>
              <a:t> scaling method </a:t>
            </a:r>
            <a:r>
              <a:rPr kumimoji="1" lang="ko-KR" altLang="en-US" sz="1800" dirty="0"/>
              <a:t>제안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효율적인 </a:t>
            </a:r>
            <a:r>
              <a:rPr kumimoji="1" lang="en-US" altLang="ko-KR" sz="1800" dirty="0"/>
              <a:t>parameter</a:t>
            </a:r>
            <a:r>
              <a:rPr kumimoji="1" lang="ko-KR" altLang="en-US" sz="1800" dirty="0"/>
              <a:t>사용과 계산을 가능하게 하는 </a:t>
            </a:r>
            <a:r>
              <a:rPr kumimoji="1" lang="en-US" altLang="ko-KR" sz="1800" b="1" dirty="0"/>
              <a:t>detector architecture </a:t>
            </a:r>
            <a:r>
              <a:rPr kumimoji="1" lang="ko-KR" altLang="en-US" sz="1800" b="1" dirty="0"/>
              <a:t>제안</a:t>
            </a:r>
            <a:endParaRPr kumimoji="1" lang="en-US" altLang="ko-KR" sz="1800" b="1" dirty="0"/>
          </a:p>
          <a:p>
            <a:r>
              <a:rPr kumimoji="1" lang="ko-KR" altLang="en-US" sz="1800" b="1" dirty="0"/>
              <a:t>파라미터 수 </a:t>
            </a:r>
            <a:r>
              <a:rPr kumimoji="1" lang="en-US" altLang="ko-KR" sz="1800" b="1" dirty="0"/>
              <a:t>40%,</a:t>
            </a:r>
            <a:r>
              <a:rPr kumimoji="1" lang="ko-KR" altLang="en-US" sz="1800" b="1" dirty="0"/>
              <a:t> 계산 량 </a:t>
            </a:r>
            <a:r>
              <a:rPr kumimoji="1" lang="en-US" altLang="ko-KR" sz="1800" b="1" dirty="0"/>
              <a:t>50%</a:t>
            </a:r>
            <a:r>
              <a:rPr kumimoji="1" lang="ko-KR" altLang="en-US" sz="1800" b="1" dirty="0"/>
              <a:t> 감소</a:t>
            </a:r>
            <a:endParaRPr kumimoji="1" lang="en-US" altLang="ko-KR" sz="1800" b="1" dirty="0"/>
          </a:p>
          <a:p>
            <a:r>
              <a:rPr kumimoji="1" lang="en-US" altLang="ko-KR" sz="1800" b="1" dirty="0">
                <a:solidFill>
                  <a:srgbClr val="FF0000"/>
                </a:solidFill>
              </a:rPr>
              <a:t>Proposed</a:t>
            </a:r>
          </a:p>
          <a:p>
            <a:pPr lvl="1"/>
            <a:r>
              <a:rPr kumimoji="1" lang="en-US" altLang="ko-KR" sz="1800" b="1" dirty="0">
                <a:solidFill>
                  <a:srgbClr val="FF0000"/>
                </a:solidFill>
              </a:rPr>
              <a:t>Architecture</a:t>
            </a:r>
          </a:p>
          <a:p>
            <a:pPr lvl="2"/>
            <a:r>
              <a:rPr kumimoji="1" lang="en-US" altLang="ko-KR" sz="1800" b="1" dirty="0">
                <a:solidFill>
                  <a:srgbClr val="FF0000"/>
                </a:solidFill>
              </a:rPr>
              <a:t>E-ELAN</a:t>
            </a:r>
          </a:p>
          <a:p>
            <a:pPr lvl="2"/>
            <a:r>
              <a:rPr kumimoji="1" lang="en-US" altLang="ko-KR" sz="1800" b="1" dirty="0">
                <a:solidFill>
                  <a:srgbClr val="FF0000"/>
                </a:solidFill>
              </a:rPr>
              <a:t>Compound Scaling Method</a:t>
            </a:r>
          </a:p>
          <a:p>
            <a:pPr lvl="1"/>
            <a:r>
              <a:rPr kumimoji="1" lang="en-US" altLang="ko-KR" sz="1800" b="1" dirty="0">
                <a:solidFill>
                  <a:srgbClr val="FF0000"/>
                </a:solidFill>
              </a:rPr>
              <a:t>Trainable bag-of-freebies</a:t>
            </a:r>
          </a:p>
          <a:p>
            <a:pPr lvl="2"/>
            <a:r>
              <a:rPr kumimoji="1" lang="en-US" altLang="ko-KR" sz="1800" b="1" dirty="0">
                <a:solidFill>
                  <a:srgbClr val="FF0000"/>
                </a:solidFill>
              </a:rPr>
              <a:t>Planned re-parameterized convolution</a:t>
            </a:r>
          </a:p>
          <a:p>
            <a:pPr lvl="2"/>
            <a:r>
              <a:rPr kumimoji="1" lang="en-US" altLang="ko-KR" sz="1800" b="1" dirty="0">
                <a:solidFill>
                  <a:srgbClr val="FF0000"/>
                </a:solidFill>
              </a:rPr>
              <a:t>Coarse for auxiliary and fine for lead loss</a:t>
            </a:r>
          </a:p>
          <a:p>
            <a:pPr lvl="1"/>
            <a:endParaRPr kumimoji="1"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257EE1-46DB-8844-D011-9D74C59A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262525"/>
            <a:ext cx="4972050" cy="295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9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Model Re-parameterization</a:t>
            </a:r>
          </a:p>
          <a:p>
            <a:pPr lvl="1"/>
            <a:r>
              <a:rPr kumimoji="1" lang="en-US" altLang="ko-KR" sz="2000" dirty="0"/>
              <a:t>inference stage</a:t>
            </a:r>
            <a:r>
              <a:rPr kumimoji="1" lang="ko-KR" altLang="en-US" sz="2000" dirty="0"/>
              <a:t>에서 여러 </a:t>
            </a:r>
            <a:r>
              <a:rPr kumimoji="1" lang="en-US" altLang="ko-KR" sz="2000" dirty="0"/>
              <a:t>computational modules</a:t>
            </a:r>
            <a:r>
              <a:rPr kumimoji="1" lang="ko-KR" altLang="en-US" sz="2000" dirty="0"/>
              <a:t>을 하나로 합치는 것</a:t>
            </a:r>
            <a:endParaRPr kumimoji="1" lang="en-US" altLang="ko-KR" sz="2000" dirty="0"/>
          </a:p>
          <a:p>
            <a:pPr lvl="2"/>
            <a:r>
              <a:rPr kumimoji="1" lang="ko-KR" altLang="en-US" dirty="0"/>
              <a:t>일종의 </a:t>
            </a:r>
            <a:r>
              <a:rPr kumimoji="1" lang="en-US" altLang="ko-KR" dirty="0"/>
              <a:t>ensemble </a:t>
            </a:r>
            <a:r>
              <a:rPr kumimoji="1" lang="ko-KR" altLang="en-US" dirty="0"/>
              <a:t>기법</a:t>
            </a:r>
            <a:endParaRPr kumimoji="1" lang="en-US" altLang="ko-KR" dirty="0"/>
          </a:p>
          <a:p>
            <a:pPr lvl="1"/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</a:t>
            </a:r>
            <a:r>
              <a:rPr kumimoji="1" lang="en-US" altLang="ko-KR" sz="2000" dirty="0"/>
              <a:t>ensemble </a:t>
            </a:r>
            <a:r>
              <a:rPr kumimoji="1" lang="ko-KR" altLang="en-US" sz="2000" dirty="0"/>
              <a:t>기법으로 나뉨</a:t>
            </a:r>
            <a:endParaRPr kumimoji="1" lang="en-US" altLang="ko-KR" sz="2000" dirty="0"/>
          </a:p>
          <a:p>
            <a:pPr lvl="2"/>
            <a:r>
              <a:rPr kumimoji="1" lang="en-US" altLang="ko-KR" dirty="0"/>
              <a:t>Model-level Re-Parameterization</a:t>
            </a:r>
          </a:p>
          <a:p>
            <a:pPr lvl="3"/>
            <a:r>
              <a:rPr kumimoji="1" lang="ko-KR" altLang="en-US" sz="2000" dirty="0"/>
              <a:t>동일한 모델을 다른 데이터로 여러 번 학습 시킨 후 </a:t>
            </a:r>
            <a:r>
              <a:rPr kumimoji="1" lang="en-US" altLang="ko-KR" sz="2000" dirty="0"/>
              <a:t>weight </a:t>
            </a:r>
            <a:r>
              <a:rPr kumimoji="1" lang="ko-KR" altLang="en-US" sz="2000" dirty="0"/>
              <a:t>평균내기</a:t>
            </a:r>
            <a:endParaRPr kumimoji="1" lang="en-US" altLang="ko-KR" sz="2000" dirty="0"/>
          </a:p>
          <a:p>
            <a:pPr lvl="3"/>
            <a:r>
              <a:rPr kumimoji="1" lang="ko-KR" altLang="en-US" sz="2000" dirty="0"/>
              <a:t>서로 다른 </a:t>
            </a:r>
            <a:r>
              <a:rPr kumimoji="1" lang="en-US" altLang="ko-KR" sz="2000" dirty="0"/>
              <a:t>iteration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/>
              <a:t>weight </a:t>
            </a:r>
            <a:r>
              <a:rPr kumimoji="1" lang="ko-KR" altLang="en-US" sz="2000" dirty="0"/>
              <a:t>평균 내기</a:t>
            </a:r>
            <a:endParaRPr kumimoji="1" lang="en-US" altLang="ko-KR" sz="2000" dirty="0"/>
          </a:p>
          <a:p>
            <a:pPr lvl="2"/>
            <a:r>
              <a:rPr kumimoji="1" lang="en-US" altLang="ko-KR" dirty="0"/>
              <a:t>Module-level Re-Parameterization</a:t>
            </a:r>
          </a:p>
          <a:p>
            <a:pPr lvl="3"/>
            <a:r>
              <a:rPr kumimoji="1" lang="ko-KR" altLang="en-US" sz="2000" dirty="0"/>
              <a:t>학습동안 모듈을 여러 개의 </a:t>
            </a:r>
            <a:r>
              <a:rPr kumimoji="1" lang="en-US" altLang="ko-KR" sz="2000" dirty="0"/>
              <a:t>module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로 나누고 </a:t>
            </a:r>
            <a:r>
              <a:rPr kumimoji="1" lang="en-US" altLang="ko-KR" sz="2000" dirty="0"/>
              <a:t>inference</a:t>
            </a:r>
            <a:r>
              <a:rPr kumimoji="1" lang="ko-KR" altLang="en-US" sz="2000" dirty="0"/>
              <a:t>에서 하나로 통합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본 논문에서는 여러 </a:t>
            </a:r>
            <a:r>
              <a:rPr kumimoji="1" lang="en-US" altLang="ko-KR" sz="2000" dirty="0"/>
              <a:t>architecture</a:t>
            </a:r>
            <a:r>
              <a:rPr kumimoji="1" lang="ko-KR" altLang="en-US" sz="2000" dirty="0"/>
              <a:t>에서 적용가능한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Module-level Re-parameterization </a:t>
            </a:r>
            <a:r>
              <a:rPr kumimoji="1" lang="ko-KR" altLang="en-US" sz="2000" dirty="0">
                <a:solidFill>
                  <a:srgbClr val="FF0000"/>
                </a:solidFill>
              </a:rPr>
              <a:t>기법 제안</a:t>
            </a:r>
            <a:endParaRPr kumimoji="1"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83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Model scaling</a:t>
            </a:r>
          </a:p>
          <a:p>
            <a:pPr lvl="1"/>
            <a:r>
              <a:rPr kumimoji="1" lang="ko-KR" altLang="en-US" sz="2000" dirty="0"/>
              <a:t>이미 설계된 모델을 </a:t>
            </a:r>
            <a:r>
              <a:rPr kumimoji="1" lang="en-US" altLang="ko-KR" sz="2000" dirty="0"/>
              <a:t>scale up or down </a:t>
            </a:r>
            <a:r>
              <a:rPr kumimoji="1" lang="ko-KR" altLang="en-US" sz="2000" dirty="0"/>
              <a:t>하는 방법</a:t>
            </a:r>
            <a:endParaRPr kumimoji="1" lang="en-US" altLang="ko-KR" sz="2000" dirty="0"/>
          </a:p>
          <a:p>
            <a:pPr lvl="2"/>
            <a:r>
              <a:rPr kumimoji="1" lang="ko-KR" altLang="en-US" dirty="0"/>
              <a:t>다른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fit</a:t>
            </a:r>
            <a:r>
              <a:rPr kumimoji="1" lang="ko-KR" altLang="en-US" dirty="0"/>
              <a:t> 시키기는 방법 중 하나</a:t>
            </a:r>
            <a:endParaRPr kumimoji="1" lang="en-US" altLang="ko-KR" dirty="0"/>
          </a:p>
          <a:p>
            <a:pPr lvl="1"/>
            <a:r>
              <a:rPr kumimoji="1" lang="en-US" altLang="ko-KR" sz="2000" dirty="0"/>
              <a:t>Scaling factor : </a:t>
            </a:r>
            <a:r>
              <a:rPr kumimoji="1" lang="ko-KR" altLang="en-US" sz="2000" dirty="0"/>
              <a:t>네트워크의 </a:t>
            </a:r>
            <a:r>
              <a:rPr kumimoji="1" lang="en-US" altLang="ko-KR" sz="2000" dirty="0"/>
              <a:t>parameter</a:t>
            </a:r>
            <a:r>
              <a:rPr kumimoji="1" lang="ko-KR" altLang="en-US" sz="2000" dirty="0"/>
              <a:t>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inference speed, accuracy</a:t>
            </a:r>
            <a:r>
              <a:rPr kumimoji="1" lang="ko-KR" altLang="en-US" sz="2000" dirty="0"/>
              <a:t>의 밸런스를 맞추기 위함</a:t>
            </a:r>
            <a:endParaRPr kumimoji="1" lang="en-US" altLang="ko-KR" sz="2000" dirty="0"/>
          </a:p>
          <a:p>
            <a:pPr lvl="2"/>
            <a:r>
              <a:rPr kumimoji="1" lang="en-US" altLang="ko-KR" dirty="0"/>
              <a:t>Resolution(input image size)</a:t>
            </a:r>
          </a:p>
          <a:p>
            <a:pPr lvl="2"/>
            <a:r>
              <a:rPr kumimoji="1" lang="en-US" altLang="ko-KR" dirty="0"/>
              <a:t>depth(number of layer)</a:t>
            </a:r>
          </a:p>
          <a:p>
            <a:pPr lvl="2"/>
            <a:r>
              <a:rPr kumimoji="1" lang="en-US" altLang="ko-KR" dirty="0"/>
              <a:t>width(number of channel)</a:t>
            </a:r>
          </a:p>
          <a:p>
            <a:pPr lvl="2"/>
            <a:r>
              <a:rPr kumimoji="1" lang="en-US" altLang="ko-KR" dirty="0"/>
              <a:t>stage(number of feature pyramid)</a:t>
            </a:r>
          </a:p>
          <a:p>
            <a:pPr lvl="1"/>
            <a:r>
              <a:rPr kumimoji="1" lang="en-US" altLang="ko-KR" sz="2000" dirty="0"/>
              <a:t>Network architecture search(NAS)</a:t>
            </a:r>
          </a:p>
          <a:p>
            <a:pPr lvl="2"/>
            <a:r>
              <a:rPr kumimoji="1" lang="en-US" altLang="ko-KR" dirty="0"/>
              <a:t>scaling method, </a:t>
            </a:r>
            <a:r>
              <a:rPr kumimoji="1" lang="ko-KR" altLang="en-US" dirty="0"/>
              <a:t>자동으로 </a:t>
            </a:r>
            <a:r>
              <a:rPr kumimoji="1" lang="en-US" altLang="ko-KR" dirty="0"/>
              <a:t>scaling factor</a:t>
            </a:r>
            <a:r>
              <a:rPr kumimoji="1" lang="ko-KR" altLang="en-US" dirty="0"/>
              <a:t> 찾음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모든 </a:t>
            </a:r>
            <a:r>
              <a:rPr kumimoji="1" lang="en-US" altLang="ko-KR" dirty="0"/>
              <a:t>scaling factor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독립적으로 생각하고 찾으며 </a:t>
            </a:r>
            <a:r>
              <a:rPr kumimoji="1" lang="en-US" altLang="ko-KR" dirty="0"/>
              <a:t>compound scaling factor</a:t>
            </a:r>
            <a:r>
              <a:rPr kumimoji="1" lang="ko-KR" altLang="en-US" dirty="0"/>
              <a:t>도 각 요소를 독립적으로 생각함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새로운 </a:t>
            </a:r>
            <a:r>
              <a:rPr kumimoji="1" lang="en-US" altLang="ko-KR" b="1" dirty="0">
                <a:solidFill>
                  <a:srgbClr val="FF0000"/>
                </a:solidFill>
              </a:rPr>
              <a:t>compound scaling method </a:t>
            </a:r>
            <a:r>
              <a:rPr kumimoji="1" lang="ko-KR" altLang="en-US" b="1" dirty="0">
                <a:solidFill>
                  <a:srgbClr val="FF0000"/>
                </a:solidFill>
              </a:rPr>
              <a:t>제안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pPr lvl="3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77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Extended efficient layer aggregation networks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kumimoji="1" lang="en-US" altLang="ko-KR" sz="2600" dirty="0"/>
              <a:t>Backbone </a:t>
            </a:r>
            <a:r>
              <a:rPr kumimoji="1" lang="ko-KR" altLang="en-US" sz="2600" dirty="0"/>
              <a:t>네트워크 제안</a:t>
            </a:r>
            <a:endParaRPr kumimoji="1" lang="en-US" altLang="ko-KR" sz="2600" dirty="0"/>
          </a:p>
          <a:p>
            <a:r>
              <a:rPr kumimoji="1" lang="ko-KR" altLang="en-US" sz="2600" dirty="0"/>
              <a:t>효율적인 </a:t>
            </a:r>
            <a:r>
              <a:rPr kumimoji="1" lang="en-US" altLang="ko-KR" sz="2600" dirty="0"/>
              <a:t>architecture</a:t>
            </a:r>
            <a:r>
              <a:rPr kumimoji="1" lang="ko-KR" altLang="en-US" sz="2600" dirty="0"/>
              <a:t> 고려사항</a:t>
            </a:r>
            <a:endParaRPr kumimoji="1" lang="en-US" altLang="ko-KR" sz="2600" dirty="0"/>
          </a:p>
          <a:p>
            <a:pPr lvl="1"/>
            <a:r>
              <a:rPr kumimoji="1" lang="en-US" altLang="ko-KR" sz="2600" dirty="0"/>
              <a:t>parameter</a:t>
            </a:r>
            <a:r>
              <a:rPr kumimoji="1" lang="ko-KR" altLang="en-US" sz="2600" dirty="0"/>
              <a:t> 수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계산 량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계산 밀도</a:t>
            </a:r>
            <a:r>
              <a:rPr kumimoji="1" lang="en-US" altLang="ko-KR" sz="2600" dirty="0"/>
              <a:t>(density)</a:t>
            </a:r>
          </a:p>
          <a:p>
            <a:pPr lvl="1"/>
            <a:r>
              <a:rPr kumimoji="1" lang="ko-KR" altLang="en-US" sz="2600" dirty="0"/>
              <a:t>메모리 측면  </a:t>
            </a:r>
            <a:r>
              <a:rPr kumimoji="1" lang="en-US" altLang="ko-KR" sz="2600" dirty="0"/>
              <a:t>:</a:t>
            </a:r>
            <a:r>
              <a:rPr kumimoji="1" lang="ko-KR" altLang="en-US" sz="2600" dirty="0"/>
              <a:t> </a:t>
            </a:r>
            <a:r>
              <a:rPr kumimoji="1" lang="en-US" altLang="ko-KR" sz="2600" dirty="0"/>
              <a:t>input/output </a:t>
            </a:r>
            <a:r>
              <a:rPr kumimoji="1" lang="ko-KR" altLang="en-US" sz="2600" dirty="0"/>
              <a:t>채널 비율</a:t>
            </a:r>
            <a:r>
              <a:rPr kumimoji="1" lang="en-US" altLang="ko-KR" sz="2600" dirty="0"/>
              <a:t>, architecture branch </a:t>
            </a:r>
            <a:r>
              <a:rPr kumimoji="1" lang="ko-KR" altLang="en-US" sz="2600" dirty="0"/>
              <a:t>수</a:t>
            </a:r>
            <a:r>
              <a:rPr kumimoji="1" lang="en-US" altLang="ko-KR" sz="2600" dirty="0"/>
              <a:t>,</a:t>
            </a:r>
            <a:r>
              <a:rPr kumimoji="1" lang="ko-KR" altLang="en-US" sz="2600" dirty="0"/>
              <a:t> </a:t>
            </a:r>
            <a:r>
              <a:rPr kumimoji="1" lang="en-US" altLang="ko-KR" sz="2600" dirty="0"/>
              <a:t>element-wise operation </a:t>
            </a:r>
            <a:r>
              <a:rPr kumimoji="1" lang="ko-KR" altLang="en-US" sz="2600" dirty="0"/>
              <a:t>등</a:t>
            </a:r>
            <a:endParaRPr kumimoji="1" lang="en-US" altLang="ko-KR" sz="2600" dirty="0"/>
          </a:p>
          <a:p>
            <a:pPr lvl="1"/>
            <a:r>
              <a:rPr kumimoji="1" lang="en-US" altLang="ko-KR" sz="2600" dirty="0"/>
              <a:t>convolution layer</a:t>
            </a:r>
            <a:r>
              <a:rPr kumimoji="1" lang="ko-KR" altLang="en-US" sz="2600" dirty="0"/>
              <a:t>의 출력 </a:t>
            </a:r>
            <a:r>
              <a:rPr kumimoji="1" lang="en-US" altLang="ko-KR" sz="2600" dirty="0"/>
              <a:t>Tensor(activation function)</a:t>
            </a:r>
          </a:p>
          <a:p>
            <a:pPr lvl="1"/>
            <a:endParaRPr kumimoji="1" lang="en-US" altLang="ko-KR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82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Extended efficient layer aggregation networks(base </a:t>
            </a:r>
            <a:r>
              <a:rPr kumimoji="1" lang="ko-KR" altLang="en-US" sz="3200" dirty="0"/>
              <a:t>아키텍처 별 특징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000" dirty="0" err="1"/>
              <a:t>DenseNet</a:t>
            </a:r>
            <a:endParaRPr kumimoji="1"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input dimension</a:t>
            </a:r>
            <a:r>
              <a:rPr lang="ko-KR" altLang="en-US" sz="2000" dirty="0"/>
              <a:t> </a:t>
            </a:r>
            <a:r>
              <a:rPr lang="en-US" altLang="ko-KR" sz="2000" dirty="0" err="1"/>
              <a:t>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크기를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줄이기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위해</a:t>
            </a:r>
            <a:r>
              <a:rPr lang="en-US" altLang="ko-KR" sz="2000" dirty="0"/>
              <a:t> 1x1 </a:t>
            </a:r>
            <a:r>
              <a:rPr lang="en-US" altLang="ko-KR" sz="2000" dirty="0" err="1"/>
              <a:t>conv가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필수적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Vanishing Gradient </a:t>
            </a:r>
            <a:r>
              <a:rPr lang="en-US" altLang="ko-KR" sz="2000" dirty="0" err="1"/>
              <a:t>개선</a:t>
            </a:r>
            <a:r>
              <a:rPr lang="en-US" altLang="ko-KR" sz="2000" dirty="0"/>
              <a:t>, Feature Propagation </a:t>
            </a:r>
            <a:r>
              <a:rPr lang="en-US" altLang="ko-KR" sz="2000" dirty="0" err="1"/>
              <a:t>강화</a:t>
            </a:r>
            <a:r>
              <a:rPr lang="en-US" altLang="ko-KR" sz="2000" dirty="0"/>
              <a:t>, Feature Reuse, Parameter </a:t>
            </a:r>
            <a:r>
              <a:rPr lang="en-US" altLang="ko-KR" sz="2000" dirty="0" err="1"/>
              <a:t>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절약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kumimoji="1" lang="en-US" altLang="ko-KR" sz="2000" dirty="0" err="1"/>
              <a:t>depthr</a:t>
            </a:r>
            <a:r>
              <a:rPr kumimoji="1" lang="ko-KR" altLang="en-US" sz="2000" dirty="0"/>
              <a:t>가 깊어질수록 </a:t>
            </a:r>
            <a:r>
              <a:rPr kumimoji="1" lang="en-US" altLang="ko-KR" sz="2000" dirty="0"/>
              <a:t>channel </a:t>
            </a:r>
            <a:r>
              <a:rPr kumimoji="1" lang="ko-KR" altLang="en-US" sz="2000" dirty="0"/>
              <a:t>수 증가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R" sz="2000" dirty="0" err="1"/>
              <a:t>VoVNet</a:t>
            </a: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input channel </a:t>
            </a:r>
            <a:r>
              <a:rPr lang="en-US" altLang="ko-KR" sz="2000" dirty="0" err="1"/>
              <a:t>수가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일정</a:t>
            </a:r>
            <a:r>
              <a:rPr lang="ko-KR" altLang="en-US" sz="2000" dirty="0"/>
              <a:t> </a:t>
            </a:r>
            <a:r>
              <a:rPr lang="en-US" altLang="ko-KR" sz="2000" dirty="0"/>
              <a:t>-&gt; 1x1 </a:t>
            </a:r>
            <a:r>
              <a:rPr lang="en-US" altLang="ko-KR" sz="2000" dirty="0" err="1"/>
              <a:t>conv가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필요없음</a:t>
            </a:r>
            <a:endParaRPr kumimoji="1" lang="en-US" altLang="ko-KR" sz="2000" dirty="0"/>
          </a:p>
          <a:p>
            <a:pPr>
              <a:lnSpc>
                <a:spcPct val="100000"/>
              </a:lnSpc>
            </a:pPr>
            <a:r>
              <a:rPr kumimoji="1" lang="en-US" altLang="ko-KR" sz="2000" dirty="0" err="1"/>
              <a:t>CSPVoVNet</a:t>
            </a:r>
            <a:r>
              <a:rPr kumimoji="1" lang="en-US" altLang="ko-KR" sz="2000" dirty="0"/>
              <a:t>(Scaled-YOLOv4)</a:t>
            </a:r>
          </a:p>
          <a:p>
            <a:pPr lvl="1" fontAlgn="ctr">
              <a:lnSpc>
                <a:spcPct val="100000"/>
              </a:lnSpc>
            </a:pPr>
            <a:r>
              <a:rPr lang="en-US" altLang="ko-KR" sz="2000" dirty="0"/>
              <a:t>Cross Stage Partial(CSP)</a:t>
            </a:r>
            <a:r>
              <a:rPr lang="en-US" altLang="ko-KR" sz="2000" dirty="0" err="1"/>
              <a:t>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추가</a:t>
            </a:r>
            <a:r>
              <a:rPr lang="ko-KR" altLang="en-US" sz="2000" dirty="0"/>
              <a:t> </a:t>
            </a:r>
            <a:r>
              <a:rPr lang="en-US" altLang="ko-KR" sz="2000" dirty="0"/>
              <a:t>-&gt; input </a:t>
            </a:r>
            <a:r>
              <a:rPr lang="en-US" altLang="ko-KR" sz="2000" dirty="0" err="1"/>
              <a:t>channel의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절반은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trainsition</a:t>
            </a:r>
            <a:r>
              <a:rPr lang="en-US" altLang="ko-KR" sz="2000" dirty="0"/>
              <a:t> </a:t>
            </a:r>
            <a:r>
              <a:rPr lang="en-US" altLang="ko-KR" sz="2000" dirty="0" err="1"/>
              <a:t>layer로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전</a:t>
            </a:r>
            <a:r>
              <a:rPr lang="ko-KR" altLang="en-US" sz="2000" dirty="0"/>
              <a:t>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나머지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절반은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VoVNet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구조로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전달</a:t>
            </a:r>
            <a:r>
              <a:rPr lang="en-US" altLang="ko-KR" sz="2000" dirty="0"/>
              <a:t>-&gt; </a:t>
            </a:r>
            <a:r>
              <a:rPr lang="en-US" altLang="ko-KR" sz="2000" dirty="0" err="1"/>
              <a:t>feature를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추출</a:t>
            </a:r>
            <a:r>
              <a:rPr lang="ko-KR" altLang="en-US" sz="2000" dirty="0"/>
              <a:t> 후</a:t>
            </a:r>
            <a:r>
              <a:rPr lang="en-US" altLang="ko-KR" sz="2000" dirty="0"/>
              <a:t> transition </a:t>
            </a:r>
            <a:r>
              <a:rPr lang="en-US" altLang="ko-KR" sz="2000" dirty="0" err="1"/>
              <a:t>layer에서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결합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 err="1"/>
              <a:t>나눠진</a:t>
            </a:r>
            <a:r>
              <a:rPr lang="en-US" altLang="ko-KR" sz="2000" dirty="0"/>
              <a:t> channel </a:t>
            </a:r>
            <a:r>
              <a:rPr lang="en-US" altLang="ko-KR" sz="2000" dirty="0" err="1"/>
              <a:t>때문에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기존</a:t>
            </a:r>
            <a:r>
              <a:rPr lang="en-US" altLang="ko-KR" sz="2000" dirty="0"/>
              <a:t> gradient </a:t>
            </a:r>
            <a:r>
              <a:rPr lang="en-US" altLang="ko-KR" sz="2000" dirty="0" err="1"/>
              <a:t>flow가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줄어들어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되어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과도한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양의</a:t>
            </a:r>
            <a:r>
              <a:rPr lang="en-US" altLang="ko-KR" sz="2000" dirty="0"/>
              <a:t> gradient </a:t>
            </a:r>
            <a:r>
              <a:rPr lang="en-US" altLang="ko-KR" sz="2000" dirty="0" err="1"/>
              <a:t>information을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방지</a:t>
            </a:r>
            <a:endParaRPr lang="en-US" altLang="ko-KR" sz="2000" dirty="0"/>
          </a:p>
          <a:p>
            <a:pPr lvl="1" fontAlgn="ctr">
              <a:lnSpc>
                <a:spcPct val="100000"/>
              </a:lnSpc>
            </a:pPr>
            <a:r>
              <a:rPr lang="en-US" altLang="ko-KR" sz="2000" dirty="0" err="1"/>
              <a:t>하지만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channel을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나누고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병합하는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과정을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통해</a:t>
            </a:r>
            <a:r>
              <a:rPr lang="en-US" altLang="ko-KR" sz="2000" dirty="0"/>
              <a:t> gradient </a:t>
            </a:r>
            <a:r>
              <a:rPr lang="en-US" altLang="ko-KR" sz="2000" dirty="0" err="1"/>
              <a:t>path는</a:t>
            </a:r>
            <a:r>
              <a:rPr lang="en-US" altLang="ko-KR" sz="2000" dirty="0"/>
              <a:t> 2배 </a:t>
            </a:r>
            <a:r>
              <a:rPr lang="en-US" altLang="ko-KR" sz="2000" dirty="0" err="1"/>
              <a:t>증가</a:t>
            </a:r>
            <a:r>
              <a:rPr lang="en-US" altLang="ko-KR" sz="2000" dirty="0"/>
              <a:t> -&gt; </a:t>
            </a:r>
            <a:r>
              <a:rPr lang="en-US" altLang="ko-KR" sz="2000" dirty="0" err="1"/>
              <a:t>다양한</a:t>
            </a:r>
            <a:r>
              <a:rPr lang="en-US" altLang="ko-KR" sz="2000" dirty="0"/>
              <a:t> feature </a:t>
            </a:r>
            <a:r>
              <a:rPr lang="en-US" altLang="ko-KR" sz="2000" dirty="0" err="1"/>
              <a:t>학습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가능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kumimoji="1" lang="en-US" altLang="ko-KR" sz="2000" dirty="0"/>
          </a:p>
          <a:p>
            <a:pPr lvl="1">
              <a:lnSpc>
                <a:spcPct val="100000"/>
              </a:lnSpc>
            </a:pPr>
            <a:endParaRPr kumimoji="1"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47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 – Base</a:t>
            </a:r>
            <a:r>
              <a:rPr kumimoji="1" lang="ko-KR" altLang="en-US" dirty="0"/>
              <a:t> </a:t>
            </a:r>
            <a:r>
              <a:rPr kumimoji="1" lang="en-US" altLang="ko-KR" dirty="0"/>
              <a:t>architecture </a:t>
            </a:r>
            <a:r>
              <a:rPr kumimoji="1" lang="ko-KR" altLang="en-US" dirty="0"/>
              <a:t>참고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B50EC-B8BB-BAEE-685E-A000807A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42" y="1876286"/>
            <a:ext cx="5895115" cy="448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0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17895</TotalTime>
  <Words>2997</Words>
  <Application>Microsoft Macintosh PowerPoint</Application>
  <PresentationFormat>와이드스크린</PresentationFormat>
  <Paragraphs>797</Paragraphs>
  <Slides>35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Cambria Math</vt:lpstr>
      <vt:lpstr>Office 테마</vt:lpstr>
      <vt:lpstr>YOLOv7: Trainable bag-of-freebies sets  new state-of-the-art for real-time object detectors</vt:lpstr>
      <vt:lpstr>YOLO(v1~v7) 타임라인</vt:lpstr>
      <vt:lpstr>목차</vt:lpstr>
      <vt:lpstr>Abstract</vt:lpstr>
      <vt:lpstr>Related work</vt:lpstr>
      <vt:lpstr>Related work</vt:lpstr>
      <vt:lpstr>Architecture – Extended efficient layer aggregation networks</vt:lpstr>
      <vt:lpstr>Architecture – Extended efficient layer aggregation networks(base 아키텍처 별 특징)</vt:lpstr>
      <vt:lpstr>Architecture – Base architecture 참고</vt:lpstr>
      <vt:lpstr>Architecture – Extended efficient layer aggregation networks(base 아키텍처 별 특징)</vt:lpstr>
      <vt:lpstr>Architecture – Extended efficient layer aggregation networks</vt:lpstr>
      <vt:lpstr>Architecture – Model scaling for concatenation-based models</vt:lpstr>
      <vt:lpstr>Architecture – Model scaling for concatenation-based models</vt:lpstr>
      <vt:lpstr>Architecture – Model scaling for concatenation-based models</vt:lpstr>
      <vt:lpstr>Trainable bag-of-freebies - Planned re-parameterized convolution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Trainable bag-of-freebies - Planned re-parameterized convolution</vt:lpstr>
      <vt:lpstr>Trainable bag-of-freebies - Planned re-parameterized convolution</vt:lpstr>
      <vt:lpstr>Trainable bag-of-freebies - Planned re-parameterized convolution</vt:lpstr>
      <vt:lpstr>PowerPoint 프레젠테이션</vt:lpstr>
      <vt:lpstr>Trainable bag-of-freebies - Proposed assistant loss for auxiliary head</vt:lpstr>
      <vt:lpstr>Trainable bag-of-freebies - Proposed assistant loss for auxiliary head</vt:lpstr>
      <vt:lpstr>Trainable bag-of-freebies - Proposed assistant loss for auxiliary head</vt:lpstr>
      <vt:lpstr>Trainable bag-of-freebies - Proposed assistant loss for auxiliary head</vt:lpstr>
      <vt:lpstr>Experiments</vt:lpstr>
      <vt:lpstr>Experiments</vt:lpstr>
      <vt:lpstr>Experiments</vt:lpstr>
      <vt:lpstr>참고문헌</vt:lpstr>
      <vt:lpstr>참고문헌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YOLOv7: Trainable bag-of-freebies sets  new state-of-the-art for real-time object detectors</dc:title>
  <dc:creator>김 문업</dc:creator>
  <cp:lastModifiedBy>김 문업</cp:lastModifiedBy>
  <cp:revision>46</cp:revision>
  <dcterms:created xsi:type="dcterms:W3CDTF">2022-08-02T03:32:28Z</dcterms:created>
  <dcterms:modified xsi:type="dcterms:W3CDTF">2022-11-02T03:35:26Z</dcterms:modified>
</cp:coreProperties>
</file>